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20"/>
  </p:notesMasterIdLst>
  <p:sldIdLst>
    <p:sldId id="256" r:id="rId2"/>
    <p:sldId id="257" r:id="rId3"/>
    <p:sldId id="271" r:id="rId4"/>
    <p:sldId id="283" r:id="rId5"/>
    <p:sldId id="272" r:id="rId6"/>
    <p:sldId id="285" r:id="rId7"/>
    <p:sldId id="284" r:id="rId8"/>
    <p:sldId id="273" r:id="rId9"/>
    <p:sldId id="274" r:id="rId10"/>
    <p:sldId id="286" r:id="rId11"/>
    <p:sldId id="275" r:id="rId12"/>
    <p:sldId id="276" r:id="rId13"/>
    <p:sldId id="277" r:id="rId14"/>
    <p:sldId id="278" r:id="rId15"/>
    <p:sldId id="279" r:id="rId16"/>
    <p:sldId id="281" r:id="rId17"/>
    <p:sldId id="282" r:id="rId18"/>
    <p:sldId id="270" r:id="rId19"/>
  </p:sldIdLst>
  <p:sldSz cx="12192000" cy="6858000"/>
  <p:notesSz cx="6858000" cy="9144000"/>
  <p:embeddedFontLst>
    <p:embeddedFont>
      <p:font typeface="Calibri" panose="020F0502020204030204" pitchFamily="34" charset="0"/>
      <p:regular r:id="rId21"/>
      <p:bold r:id="rId22"/>
      <p:italic r:id="rId23"/>
      <p:boldItalic r:id="rId24"/>
    </p:embeddedFont>
    <p:embeddedFont>
      <p:font typeface="Montserrat" panose="020B0604020202020204" charset="-52"/>
      <p:bold r:id="rId25"/>
      <p:boldItalic r:id="rId26"/>
    </p:embeddedFont>
    <p:embeddedFont>
      <p:font typeface="Montserrat Medium" panose="020B0604020202020204" charset="-52"/>
      <p:regular r:id="rId27"/>
      <p:bold r:id="rId28"/>
      <p:italic r:id="rId29"/>
      <p:boldItalic r:id="rId30"/>
    </p:embeddedFont>
    <p:embeddedFont>
      <p:font typeface="Open Sans" panose="020B0604020202020204" charset="0"/>
      <p:regular r:id="rId31"/>
      <p:bold r:id="rId32"/>
      <p:italic r:id="rId33"/>
      <p:boldItalic r:id="rId34"/>
    </p:embeddedFont>
    <p:embeddedFont>
      <p:font typeface="Open Sans" panose="020B0604020202020204" charset="0"/>
      <p:regular r:id="rId31"/>
      <p:bold r:id="rId32"/>
      <p:italic r:id="rId33"/>
      <p:boldItalic r:id="rId34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http://customooxmlschemas.google.com/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36" roundtripDataSignature="AMtx7mgn19TB5WLdZ3Q5SYIeKsfjdFFaX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3" d="100"/>
          <a:sy n="83" d="100"/>
        </p:scale>
        <p:origin x="658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6.fntdata"/><Relationship Id="rId39" Type="http://schemas.openxmlformats.org/officeDocument/2006/relationships/theme" Target="theme/theme1.xml"/><Relationship Id="rId21" Type="http://schemas.openxmlformats.org/officeDocument/2006/relationships/font" Target="fonts/font1.fntdata"/><Relationship Id="rId34" Type="http://schemas.openxmlformats.org/officeDocument/2006/relationships/font" Target="fonts/font14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5.fntdata"/><Relationship Id="rId33" Type="http://schemas.openxmlformats.org/officeDocument/2006/relationships/font" Target="fonts/font13.fntdata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29" Type="http://schemas.openxmlformats.org/officeDocument/2006/relationships/font" Target="fonts/font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4.fntdata"/><Relationship Id="rId32" Type="http://schemas.openxmlformats.org/officeDocument/2006/relationships/font" Target="fonts/font12.fntdata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3.fntdata"/><Relationship Id="rId28" Type="http://schemas.openxmlformats.org/officeDocument/2006/relationships/font" Target="fonts/font8.fntdata"/><Relationship Id="rId36" Type="http://customschemas.google.com/relationships/presentationmetadata" Target="meta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2.fntdata"/><Relationship Id="rId27" Type="http://schemas.openxmlformats.org/officeDocument/2006/relationships/font" Target="fonts/font7.fntdata"/><Relationship Id="rId30" Type="http://schemas.openxmlformats.org/officeDocument/2006/relationships/font" Target="fonts/font10.fntdata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849A859-195B-48BC-9EE5-41EA8147E1D5}" type="doc">
      <dgm:prSet loTypeId="urn:microsoft.com/office/officeart/2005/8/layout/radial6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7ACCE8A-E927-428E-9695-1EDC7BC1D93D}">
      <dgm:prSet phldrT="[Текст]" custT="1"/>
      <dgm:spPr/>
      <dgm:t>
        <a:bodyPr/>
        <a:lstStyle/>
        <a:p>
          <a:r>
            <a:rPr lang="ru-RU" sz="14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«Ранняя» разработка ЛС</a:t>
          </a:r>
          <a:endParaRPr lang="ru-RU" sz="1400" dirty="0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A6EF1470-77B5-4543-9C3B-23A259FDF4FD}" type="parTrans" cxnId="{93A21A57-FFD3-4BCD-8277-BB08914F6E8A}">
      <dgm:prSet/>
      <dgm:spPr/>
      <dgm:t>
        <a:bodyPr/>
        <a:lstStyle/>
        <a:p>
          <a:endParaRPr lang="ru-RU"/>
        </a:p>
      </dgm:t>
    </dgm:pt>
    <dgm:pt modelId="{10A59222-86E4-4C1F-A1E2-5FA12CCD352A}" type="sibTrans" cxnId="{93A21A57-FFD3-4BCD-8277-BB08914F6E8A}">
      <dgm:prSet/>
      <dgm:spPr/>
      <dgm:t>
        <a:bodyPr/>
        <a:lstStyle/>
        <a:p>
          <a:endParaRPr lang="ru-RU"/>
        </a:p>
      </dgm:t>
    </dgm:pt>
    <dgm:pt modelId="{E7CF7E15-C904-49FD-AD19-C687442A3B3B}">
      <dgm:prSet phldrT="[Текст]" custT="1"/>
      <dgm:spPr/>
      <dgm:t>
        <a:bodyPr/>
        <a:lstStyle/>
        <a:p>
          <a:r>
            <a:rPr lang="ru-RU" sz="14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Оптовая и розничная реализация ЛС</a:t>
          </a:r>
          <a:endParaRPr lang="ru-RU" sz="1400" dirty="0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866EF79A-DA66-4E18-B299-9FE91B8CCCFB}" type="parTrans" cxnId="{EBC78E2E-2BE1-4931-8E42-33643E8D42FF}">
      <dgm:prSet/>
      <dgm:spPr/>
      <dgm:t>
        <a:bodyPr/>
        <a:lstStyle/>
        <a:p>
          <a:endParaRPr lang="ru-RU"/>
        </a:p>
      </dgm:t>
    </dgm:pt>
    <dgm:pt modelId="{7E002FC4-3867-4D51-BDE9-5056AE8F43A3}" type="sibTrans" cxnId="{EBC78E2E-2BE1-4931-8E42-33643E8D42FF}">
      <dgm:prSet/>
      <dgm:spPr/>
      <dgm:t>
        <a:bodyPr/>
        <a:lstStyle/>
        <a:p>
          <a:endParaRPr lang="ru-RU"/>
        </a:p>
      </dgm:t>
    </dgm:pt>
    <dgm:pt modelId="{77CACD13-1520-424D-BE66-9429C0CB26C8}">
      <dgm:prSet phldrT="[Текст]" custT="1"/>
      <dgm:spPr/>
      <dgm:t>
        <a:bodyPr/>
        <a:lstStyle/>
        <a:p>
          <a:r>
            <a:rPr lang="ru-RU" sz="14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Мониторинг безопасности ЛС</a:t>
          </a:r>
          <a:endParaRPr lang="ru-RU" sz="1400" dirty="0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B71AAC44-8FBA-4184-BA2A-3A77EB892FFD}" type="parTrans" cxnId="{94FEF00B-25C8-4138-B016-D306DEAA3E06}">
      <dgm:prSet/>
      <dgm:spPr/>
      <dgm:t>
        <a:bodyPr/>
        <a:lstStyle/>
        <a:p>
          <a:endParaRPr lang="ru-RU"/>
        </a:p>
      </dgm:t>
    </dgm:pt>
    <dgm:pt modelId="{15AD1A04-FB14-48E3-94E7-7A8685FE9C15}" type="sibTrans" cxnId="{94FEF00B-25C8-4138-B016-D306DEAA3E06}">
      <dgm:prSet/>
      <dgm:spPr/>
      <dgm:t>
        <a:bodyPr/>
        <a:lstStyle/>
        <a:p>
          <a:endParaRPr lang="ru-RU"/>
        </a:p>
      </dgm:t>
    </dgm:pt>
    <dgm:pt modelId="{E56E12C6-66E3-46C4-891D-631995D94A18}">
      <dgm:prSet phldrT="[Текст]" custT="1"/>
      <dgm:spPr/>
      <dgm:t>
        <a:bodyPr/>
        <a:lstStyle/>
        <a:p>
          <a:r>
            <a:rPr lang="ru-RU" sz="14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Доклинические и клинические исследования</a:t>
          </a:r>
          <a:endParaRPr lang="ru-RU" sz="1400" dirty="0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F8F1A980-82B7-4319-855A-031FDA7FB5A6}" type="parTrans" cxnId="{38EA5771-7CE1-4507-B919-DD15AE42070A}">
      <dgm:prSet/>
      <dgm:spPr/>
      <dgm:t>
        <a:bodyPr/>
        <a:lstStyle/>
        <a:p>
          <a:endParaRPr lang="ru-RU"/>
        </a:p>
      </dgm:t>
    </dgm:pt>
    <dgm:pt modelId="{11C59788-7377-47CF-9A0C-E6F3B980E2F0}" type="sibTrans" cxnId="{38EA5771-7CE1-4507-B919-DD15AE42070A}">
      <dgm:prSet/>
      <dgm:spPr/>
      <dgm:t>
        <a:bodyPr/>
        <a:lstStyle/>
        <a:p>
          <a:endParaRPr lang="ru-RU"/>
        </a:p>
      </dgm:t>
    </dgm:pt>
    <dgm:pt modelId="{623B97B4-5D77-459A-84E2-9F17DE7DD947}">
      <dgm:prSet phldrT="[Текст]" custT="1"/>
      <dgm:spPr/>
      <dgm:t>
        <a:bodyPr/>
        <a:lstStyle/>
        <a:p>
          <a:r>
            <a:rPr lang="ru-RU" sz="14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Запуск и выведение на рынок ЛС</a:t>
          </a:r>
          <a:endParaRPr lang="ru-RU" sz="1400" dirty="0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00D15C8D-81A0-4D24-8F85-CDF09F548473}" type="parTrans" cxnId="{70370E00-0617-45AC-9C0D-826BA882380F}">
      <dgm:prSet/>
      <dgm:spPr/>
      <dgm:t>
        <a:bodyPr/>
        <a:lstStyle/>
        <a:p>
          <a:endParaRPr lang="ru-RU"/>
        </a:p>
      </dgm:t>
    </dgm:pt>
    <dgm:pt modelId="{6ADD5D28-4932-4CB1-BF49-9CBAC0E0CC14}" type="sibTrans" cxnId="{70370E00-0617-45AC-9C0D-826BA882380F}">
      <dgm:prSet/>
      <dgm:spPr/>
      <dgm:t>
        <a:bodyPr/>
        <a:lstStyle/>
        <a:p>
          <a:endParaRPr lang="ru-RU"/>
        </a:p>
      </dgm:t>
    </dgm:pt>
    <dgm:pt modelId="{E8FAE94F-B60E-4C14-8575-12BB2153CA44}">
      <dgm:prSet phldrT="[Текст]" custT="1"/>
      <dgm:spPr/>
      <dgm:t>
        <a:bodyPr/>
        <a:lstStyle/>
        <a:p>
          <a:r>
            <a:rPr lang="ru-RU" sz="14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Контроль качества ЛС</a:t>
          </a:r>
          <a:endParaRPr lang="ru-RU" sz="1400" dirty="0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BD3E3EC1-1DC2-45AE-8A6C-223DC6F421F1}" type="parTrans" cxnId="{0DC6856F-4DE8-4CE3-A0BA-9E5494EFBD98}">
      <dgm:prSet/>
      <dgm:spPr/>
      <dgm:t>
        <a:bodyPr/>
        <a:lstStyle/>
        <a:p>
          <a:endParaRPr lang="ru-RU"/>
        </a:p>
      </dgm:t>
    </dgm:pt>
    <dgm:pt modelId="{7810B343-8DEE-4814-BA5E-2E269BA19D1C}" type="sibTrans" cxnId="{0DC6856F-4DE8-4CE3-A0BA-9E5494EFBD98}">
      <dgm:prSet/>
      <dgm:spPr/>
      <dgm:t>
        <a:bodyPr/>
        <a:lstStyle/>
        <a:p>
          <a:endParaRPr lang="ru-RU"/>
        </a:p>
      </dgm:t>
    </dgm:pt>
    <dgm:pt modelId="{7249A882-CE37-409A-BF5C-95AE5676470C}">
      <dgm:prSet phldrT="[Текст]" custT="1"/>
      <dgm:spPr/>
      <dgm:t>
        <a:bodyPr/>
        <a:lstStyle/>
        <a:p>
          <a:r>
            <a:rPr lang="ru-RU" sz="14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Производство ЛС</a:t>
          </a:r>
          <a:endParaRPr lang="ru-RU" sz="1400" dirty="0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CBDC75AC-95D2-424F-90E2-1FBC3BA5F96E}" type="parTrans" cxnId="{F73B45B7-0AAC-49EC-80A6-2CCFA9445757}">
      <dgm:prSet/>
      <dgm:spPr/>
      <dgm:t>
        <a:bodyPr/>
        <a:lstStyle/>
        <a:p>
          <a:endParaRPr lang="ru-RU"/>
        </a:p>
      </dgm:t>
    </dgm:pt>
    <dgm:pt modelId="{EDF74335-BE04-46EA-AC2C-25990D0E51E7}" type="sibTrans" cxnId="{F73B45B7-0AAC-49EC-80A6-2CCFA9445757}">
      <dgm:prSet/>
      <dgm:spPr/>
      <dgm:t>
        <a:bodyPr/>
        <a:lstStyle/>
        <a:p>
          <a:endParaRPr lang="ru-RU"/>
        </a:p>
      </dgm:t>
    </dgm:pt>
    <dgm:pt modelId="{01738F37-1D1C-40F8-8E82-F079C13B29B0}">
      <dgm:prSet phldrT="[Текст]" custT="1"/>
      <dgm:spPr>
        <a:ln>
          <a:noFill/>
        </a:ln>
      </dgm:spPr>
      <dgm:t>
        <a:bodyPr/>
        <a:lstStyle/>
        <a:p>
          <a:r>
            <a:rPr lang="ru-RU" sz="14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Фармацевтическая разработка</a:t>
          </a:r>
          <a:endParaRPr lang="ru-RU" sz="1400" dirty="0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C68846B2-7041-4021-9916-F3DA6C9CBC92}" type="parTrans" cxnId="{34F09E4A-572B-41EE-84E2-1FE1FEEA0205}">
      <dgm:prSet/>
      <dgm:spPr/>
      <dgm:t>
        <a:bodyPr/>
        <a:lstStyle/>
        <a:p>
          <a:endParaRPr lang="ru-RU"/>
        </a:p>
      </dgm:t>
    </dgm:pt>
    <dgm:pt modelId="{8F71504A-5FD6-439E-813F-22AD95ADEFA8}" type="sibTrans" cxnId="{34F09E4A-572B-41EE-84E2-1FE1FEEA0205}">
      <dgm:prSet/>
      <dgm:spPr/>
      <dgm:t>
        <a:bodyPr/>
        <a:lstStyle/>
        <a:p>
          <a:endParaRPr lang="ru-RU"/>
        </a:p>
      </dgm:t>
    </dgm:pt>
    <dgm:pt modelId="{32A936B5-B62D-4399-A8F6-D79E0E73B170}">
      <dgm:prSet phldrT="[Текст]" custT="1"/>
      <dgm:spPr/>
      <dgm:t>
        <a:bodyPr/>
        <a:lstStyle/>
        <a:p>
          <a:r>
            <a:rPr lang="ru-RU" sz="14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Лекарственное средство</a:t>
          </a:r>
          <a:endParaRPr lang="ru-RU" sz="1400" dirty="0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9C0E1936-F00D-47C3-AC37-C6BA783EAE18}" type="sibTrans" cxnId="{8C7248B9-CDAD-4408-B003-A63DF120D46B}">
      <dgm:prSet/>
      <dgm:spPr/>
      <dgm:t>
        <a:bodyPr/>
        <a:lstStyle/>
        <a:p>
          <a:endParaRPr lang="ru-RU"/>
        </a:p>
      </dgm:t>
    </dgm:pt>
    <dgm:pt modelId="{FA108030-5325-4EBE-8547-134DED015943}" type="parTrans" cxnId="{8C7248B9-CDAD-4408-B003-A63DF120D46B}">
      <dgm:prSet/>
      <dgm:spPr/>
      <dgm:t>
        <a:bodyPr/>
        <a:lstStyle/>
        <a:p>
          <a:endParaRPr lang="ru-RU"/>
        </a:p>
      </dgm:t>
    </dgm:pt>
    <dgm:pt modelId="{913AF880-FBDD-457B-98D1-AC3ED4C8A16B}" type="pres">
      <dgm:prSet presAssocID="{2849A859-195B-48BC-9EE5-41EA8147E1D5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12E53E1-2447-4CD2-B76C-E6C75184415B}" type="pres">
      <dgm:prSet presAssocID="{32A936B5-B62D-4399-A8F6-D79E0E73B170}" presName="centerShape" presStyleLbl="node0" presStyleIdx="0" presStyleCnt="1" custScaleX="125685"/>
      <dgm:spPr/>
      <dgm:t>
        <a:bodyPr/>
        <a:lstStyle/>
        <a:p>
          <a:endParaRPr lang="ru-RU"/>
        </a:p>
      </dgm:t>
    </dgm:pt>
    <dgm:pt modelId="{5DA07D17-BD6C-4A29-98F4-415207848520}" type="pres">
      <dgm:prSet presAssocID="{E7ACCE8A-E927-428E-9695-1EDC7BC1D93D}" presName="node" presStyleLbl="node1" presStyleIdx="0" presStyleCnt="8" custScaleX="18480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3038653-C0F1-48F1-8EC6-0C45003F8E2B}" type="pres">
      <dgm:prSet presAssocID="{E7ACCE8A-E927-428E-9695-1EDC7BC1D93D}" presName="dummy" presStyleCnt="0"/>
      <dgm:spPr/>
    </dgm:pt>
    <dgm:pt modelId="{730EE0F2-5234-4E08-B838-361F645C9A87}" type="pres">
      <dgm:prSet presAssocID="{10A59222-86E4-4C1F-A1E2-5FA12CCD352A}" presName="sibTrans" presStyleLbl="sibTrans2D1" presStyleIdx="0" presStyleCnt="8"/>
      <dgm:spPr/>
      <dgm:t>
        <a:bodyPr/>
        <a:lstStyle/>
        <a:p>
          <a:endParaRPr lang="ru-RU"/>
        </a:p>
      </dgm:t>
    </dgm:pt>
    <dgm:pt modelId="{3485F99B-14C9-4BF5-9D92-C51416D146BF}" type="pres">
      <dgm:prSet presAssocID="{E56E12C6-66E3-46C4-891D-631995D94A18}" presName="node" presStyleLbl="node1" presStyleIdx="1" presStyleCnt="8" custScaleX="228698" custRadScaleRad="102229" custRadScaleInc="4336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0A180C2-6B0A-40BC-A82C-F9949C756A72}" type="pres">
      <dgm:prSet presAssocID="{E56E12C6-66E3-46C4-891D-631995D94A18}" presName="dummy" presStyleCnt="0"/>
      <dgm:spPr/>
    </dgm:pt>
    <dgm:pt modelId="{29B5C7A2-06B3-417F-83D8-103297E3B6D3}" type="pres">
      <dgm:prSet presAssocID="{11C59788-7377-47CF-9A0C-E6F3B980E2F0}" presName="sibTrans" presStyleLbl="sibTrans2D1" presStyleIdx="1" presStyleCnt="8"/>
      <dgm:spPr/>
      <dgm:t>
        <a:bodyPr/>
        <a:lstStyle/>
        <a:p>
          <a:endParaRPr lang="ru-RU"/>
        </a:p>
      </dgm:t>
    </dgm:pt>
    <dgm:pt modelId="{689461BE-6120-47A5-9D51-77A787CBFB80}" type="pres">
      <dgm:prSet presAssocID="{01738F37-1D1C-40F8-8E82-F079C13B29B0}" presName="node" presStyleLbl="node1" presStyleIdx="2" presStyleCnt="8" custScaleX="244491" custRadScaleRad="11135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CE698CF-6D0E-47BD-8ACD-F1071C55C70C}" type="pres">
      <dgm:prSet presAssocID="{01738F37-1D1C-40F8-8E82-F079C13B29B0}" presName="dummy" presStyleCnt="0"/>
      <dgm:spPr/>
    </dgm:pt>
    <dgm:pt modelId="{DEF95592-2BB0-4A45-B44A-F62424027B7D}" type="pres">
      <dgm:prSet presAssocID="{8F71504A-5FD6-439E-813F-22AD95ADEFA8}" presName="sibTrans" presStyleLbl="sibTrans2D1" presStyleIdx="2" presStyleCnt="8"/>
      <dgm:spPr/>
      <dgm:t>
        <a:bodyPr/>
        <a:lstStyle/>
        <a:p>
          <a:endParaRPr lang="ru-RU"/>
        </a:p>
      </dgm:t>
    </dgm:pt>
    <dgm:pt modelId="{CF0971E8-1E45-46AF-BB19-E9B9654304D7}" type="pres">
      <dgm:prSet presAssocID="{7249A882-CE37-409A-BF5C-95AE5676470C}" presName="node" presStyleLbl="node1" presStyleIdx="3" presStyleCnt="8" custScaleX="182089" custRadScaleRad="108292" custRadScaleInc="-5407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6540ECB-52F2-4D51-8DB0-C55589FA67CC}" type="pres">
      <dgm:prSet presAssocID="{7249A882-CE37-409A-BF5C-95AE5676470C}" presName="dummy" presStyleCnt="0"/>
      <dgm:spPr/>
    </dgm:pt>
    <dgm:pt modelId="{B9C00BB6-F731-4DAA-B8C8-940B160E4878}" type="pres">
      <dgm:prSet presAssocID="{EDF74335-BE04-46EA-AC2C-25990D0E51E7}" presName="sibTrans" presStyleLbl="sibTrans2D1" presStyleIdx="3" presStyleCnt="8"/>
      <dgm:spPr/>
      <dgm:t>
        <a:bodyPr/>
        <a:lstStyle/>
        <a:p>
          <a:endParaRPr lang="ru-RU"/>
        </a:p>
      </dgm:t>
    </dgm:pt>
    <dgm:pt modelId="{61265F36-8E7B-4611-B421-9E26B315DD19}" type="pres">
      <dgm:prSet presAssocID="{E8FAE94F-B60E-4C14-8575-12BB2153CA44}" presName="node" presStyleLbl="node1" presStyleIdx="4" presStyleCnt="8" custScaleX="162425" custRadScaleRad="99459" custRadScaleInc="-5373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5920AA7-7A54-4850-9953-98C0D8EC3E34}" type="pres">
      <dgm:prSet presAssocID="{E8FAE94F-B60E-4C14-8575-12BB2153CA44}" presName="dummy" presStyleCnt="0"/>
      <dgm:spPr/>
    </dgm:pt>
    <dgm:pt modelId="{BD072FC9-AC47-4B88-B33D-B94DC3033842}" type="pres">
      <dgm:prSet presAssocID="{7810B343-8DEE-4814-BA5E-2E269BA19D1C}" presName="sibTrans" presStyleLbl="sibTrans2D1" presStyleIdx="4" presStyleCnt="8"/>
      <dgm:spPr/>
      <dgm:t>
        <a:bodyPr/>
        <a:lstStyle/>
        <a:p>
          <a:endParaRPr lang="ru-RU"/>
        </a:p>
      </dgm:t>
    </dgm:pt>
    <dgm:pt modelId="{8709EC7C-F468-4C79-AA7F-72CA3002DDF1}" type="pres">
      <dgm:prSet presAssocID="{623B97B4-5D77-459A-84E2-9F17DE7DD947}" presName="node" presStyleLbl="node1" presStyleIdx="5" presStyleCnt="8" custScaleX="17236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CB3984F-A60C-4B60-80CB-F722D0CEC2CD}" type="pres">
      <dgm:prSet presAssocID="{623B97B4-5D77-459A-84E2-9F17DE7DD947}" presName="dummy" presStyleCnt="0"/>
      <dgm:spPr/>
    </dgm:pt>
    <dgm:pt modelId="{BC3EE7F1-7523-4F7F-860D-CADB8E8E9EEE}" type="pres">
      <dgm:prSet presAssocID="{6ADD5D28-4932-4CB1-BF49-9CBAC0E0CC14}" presName="sibTrans" presStyleLbl="sibTrans2D1" presStyleIdx="5" presStyleCnt="8"/>
      <dgm:spPr/>
      <dgm:t>
        <a:bodyPr/>
        <a:lstStyle/>
        <a:p>
          <a:endParaRPr lang="ru-RU"/>
        </a:p>
      </dgm:t>
    </dgm:pt>
    <dgm:pt modelId="{1CD0C696-857C-4232-B6B7-FFB1617267E1}" type="pres">
      <dgm:prSet presAssocID="{E7CF7E15-C904-49FD-AD19-C687442A3B3B}" presName="node" presStyleLbl="node1" presStyleIdx="6" presStyleCnt="8" custScaleX="18065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717A061-C09C-44B1-BDD1-6852FD7FE87A}" type="pres">
      <dgm:prSet presAssocID="{E7CF7E15-C904-49FD-AD19-C687442A3B3B}" presName="dummy" presStyleCnt="0"/>
      <dgm:spPr/>
    </dgm:pt>
    <dgm:pt modelId="{712704B0-7F46-4187-9FAB-B06D3311292A}" type="pres">
      <dgm:prSet presAssocID="{7E002FC4-3867-4D51-BDE9-5056AE8F43A3}" presName="sibTrans" presStyleLbl="sibTrans2D1" presStyleIdx="6" presStyleCnt="8"/>
      <dgm:spPr/>
      <dgm:t>
        <a:bodyPr/>
        <a:lstStyle/>
        <a:p>
          <a:endParaRPr lang="ru-RU"/>
        </a:p>
      </dgm:t>
    </dgm:pt>
    <dgm:pt modelId="{338FFEC7-AD1F-4554-982B-BD06BBD069F5}" type="pres">
      <dgm:prSet presAssocID="{77CACD13-1520-424D-BE66-9429C0CB26C8}" presName="node" presStyleLbl="node1" presStyleIdx="7" presStyleCnt="8" custScaleX="195968" custRadScaleRad="98041" custRadScaleInc="-4948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8311119-BCEC-42BE-AAAE-4DB2A5D22EFF}" type="pres">
      <dgm:prSet presAssocID="{77CACD13-1520-424D-BE66-9429C0CB26C8}" presName="dummy" presStyleCnt="0"/>
      <dgm:spPr/>
    </dgm:pt>
    <dgm:pt modelId="{4F1D8E5F-336B-4351-B30E-01659F08E03E}" type="pres">
      <dgm:prSet presAssocID="{15AD1A04-FB14-48E3-94E7-7A8685FE9C15}" presName="sibTrans" presStyleLbl="sibTrans2D1" presStyleIdx="7" presStyleCnt="8"/>
      <dgm:spPr/>
      <dgm:t>
        <a:bodyPr/>
        <a:lstStyle/>
        <a:p>
          <a:endParaRPr lang="ru-RU"/>
        </a:p>
      </dgm:t>
    </dgm:pt>
  </dgm:ptLst>
  <dgm:cxnLst>
    <dgm:cxn modelId="{A015CE2E-19AE-4D36-BBD8-B407F7DDA4C9}" type="presOf" srcId="{E7CF7E15-C904-49FD-AD19-C687442A3B3B}" destId="{1CD0C696-857C-4232-B6B7-FFB1617267E1}" srcOrd="0" destOrd="0" presId="urn:microsoft.com/office/officeart/2005/8/layout/radial6"/>
    <dgm:cxn modelId="{EBC78E2E-2BE1-4931-8E42-33643E8D42FF}" srcId="{32A936B5-B62D-4399-A8F6-D79E0E73B170}" destId="{E7CF7E15-C904-49FD-AD19-C687442A3B3B}" srcOrd="6" destOrd="0" parTransId="{866EF79A-DA66-4E18-B299-9FE91B8CCCFB}" sibTransId="{7E002FC4-3867-4D51-BDE9-5056AE8F43A3}"/>
    <dgm:cxn modelId="{8D0DD8FA-A2A4-4F1F-B22E-0BF7CC11594E}" type="presOf" srcId="{7810B343-8DEE-4814-BA5E-2E269BA19D1C}" destId="{BD072FC9-AC47-4B88-B33D-B94DC3033842}" srcOrd="0" destOrd="0" presId="urn:microsoft.com/office/officeart/2005/8/layout/radial6"/>
    <dgm:cxn modelId="{726C94C4-EC5E-4567-A357-6EFD32E275B8}" type="presOf" srcId="{2849A859-195B-48BC-9EE5-41EA8147E1D5}" destId="{913AF880-FBDD-457B-98D1-AC3ED4C8A16B}" srcOrd="0" destOrd="0" presId="urn:microsoft.com/office/officeart/2005/8/layout/radial6"/>
    <dgm:cxn modelId="{0DC6856F-4DE8-4CE3-A0BA-9E5494EFBD98}" srcId="{32A936B5-B62D-4399-A8F6-D79E0E73B170}" destId="{E8FAE94F-B60E-4C14-8575-12BB2153CA44}" srcOrd="4" destOrd="0" parTransId="{BD3E3EC1-1DC2-45AE-8A6C-223DC6F421F1}" sibTransId="{7810B343-8DEE-4814-BA5E-2E269BA19D1C}"/>
    <dgm:cxn modelId="{9E28DD6C-578E-4681-AADD-12F09E99E8AF}" type="presOf" srcId="{15AD1A04-FB14-48E3-94E7-7A8685FE9C15}" destId="{4F1D8E5F-336B-4351-B30E-01659F08E03E}" srcOrd="0" destOrd="0" presId="urn:microsoft.com/office/officeart/2005/8/layout/radial6"/>
    <dgm:cxn modelId="{94FEF00B-25C8-4138-B016-D306DEAA3E06}" srcId="{32A936B5-B62D-4399-A8F6-D79E0E73B170}" destId="{77CACD13-1520-424D-BE66-9429C0CB26C8}" srcOrd="7" destOrd="0" parTransId="{B71AAC44-8FBA-4184-BA2A-3A77EB892FFD}" sibTransId="{15AD1A04-FB14-48E3-94E7-7A8685FE9C15}"/>
    <dgm:cxn modelId="{953982E9-C202-410A-80CD-2979AD736831}" type="presOf" srcId="{E8FAE94F-B60E-4C14-8575-12BB2153CA44}" destId="{61265F36-8E7B-4611-B421-9E26B315DD19}" srcOrd="0" destOrd="0" presId="urn:microsoft.com/office/officeart/2005/8/layout/radial6"/>
    <dgm:cxn modelId="{70370E00-0617-45AC-9C0D-826BA882380F}" srcId="{32A936B5-B62D-4399-A8F6-D79E0E73B170}" destId="{623B97B4-5D77-459A-84E2-9F17DE7DD947}" srcOrd="5" destOrd="0" parTransId="{00D15C8D-81A0-4D24-8F85-CDF09F548473}" sibTransId="{6ADD5D28-4932-4CB1-BF49-9CBAC0E0CC14}"/>
    <dgm:cxn modelId="{34F09E4A-572B-41EE-84E2-1FE1FEEA0205}" srcId="{32A936B5-B62D-4399-A8F6-D79E0E73B170}" destId="{01738F37-1D1C-40F8-8E82-F079C13B29B0}" srcOrd="2" destOrd="0" parTransId="{C68846B2-7041-4021-9916-F3DA6C9CBC92}" sibTransId="{8F71504A-5FD6-439E-813F-22AD95ADEFA8}"/>
    <dgm:cxn modelId="{AAA5AA28-B210-4AC7-AEE9-6958C4382535}" type="presOf" srcId="{EDF74335-BE04-46EA-AC2C-25990D0E51E7}" destId="{B9C00BB6-F731-4DAA-B8C8-940B160E4878}" srcOrd="0" destOrd="0" presId="urn:microsoft.com/office/officeart/2005/8/layout/radial6"/>
    <dgm:cxn modelId="{8C7248B9-CDAD-4408-B003-A63DF120D46B}" srcId="{2849A859-195B-48BC-9EE5-41EA8147E1D5}" destId="{32A936B5-B62D-4399-A8F6-D79E0E73B170}" srcOrd="0" destOrd="0" parTransId="{FA108030-5325-4EBE-8547-134DED015943}" sibTransId="{9C0E1936-F00D-47C3-AC37-C6BA783EAE18}"/>
    <dgm:cxn modelId="{4D85F7EF-13EB-4CB3-A676-C5F89C5B0DE2}" type="presOf" srcId="{6ADD5D28-4932-4CB1-BF49-9CBAC0E0CC14}" destId="{BC3EE7F1-7523-4F7F-860D-CADB8E8E9EEE}" srcOrd="0" destOrd="0" presId="urn:microsoft.com/office/officeart/2005/8/layout/radial6"/>
    <dgm:cxn modelId="{8772BB55-EDD6-400D-9F1C-5A2DBF0E8635}" type="presOf" srcId="{7249A882-CE37-409A-BF5C-95AE5676470C}" destId="{CF0971E8-1E45-46AF-BB19-E9B9654304D7}" srcOrd="0" destOrd="0" presId="urn:microsoft.com/office/officeart/2005/8/layout/radial6"/>
    <dgm:cxn modelId="{96F7E5CE-7DE8-4C53-86FB-D5BD36C49832}" type="presOf" srcId="{01738F37-1D1C-40F8-8E82-F079C13B29B0}" destId="{689461BE-6120-47A5-9D51-77A787CBFB80}" srcOrd="0" destOrd="0" presId="urn:microsoft.com/office/officeart/2005/8/layout/radial6"/>
    <dgm:cxn modelId="{F73B45B7-0AAC-49EC-80A6-2CCFA9445757}" srcId="{32A936B5-B62D-4399-A8F6-D79E0E73B170}" destId="{7249A882-CE37-409A-BF5C-95AE5676470C}" srcOrd="3" destOrd="0" parTransId="{CBDC75AC-95D2-424F-90E2-1FBC3BA5F96E}" sibTransId="{EDF74335-BE04-46EA-AC2C-25990D0E51E7}"/>
    <dgm:cxn modelId="{AD5E6482-B49E-4CA1-91C9-ADCDFBAE7960}" type="presOf" srcId="{E7ACCE8A-E927-428E-9695-1EDC7BC1D93D}" destId="{5DA07D17-BD6C-4A29-98F4-415207848520}" srcOrd="0" destOrd="0" presId="urn:microsoft.com/office/officeart/2005/8/layout/radial6"/>
    <dgm:cxn modelId="{107D8B55-00DD-4948-A936-FFC93C446C7D}" type="presOf" srcId="{10A59222-86E4-4C1F-A1E2-5FA12CCD352A}" destId="{730EE0F2-5234-4E08-B838-361F645C9A87}" srcOrd="0" destOrd="0" presId="urn:microsoft.com/office/officeart/2005/8/layout/radial6"/>
    <dgm:cxn modelId="{D8D424FB-483E-4AF6-91A0-2ECA8B6866B9}" type="presOf" srcId="{8F71504A-5FD6-439E-813F-22AD95ADEFA8}" destId="{DEF95592-2BB0-4A45-B44A-F62424027B7D}" srcOrd="0" destOrd="0" presId="urn:microsoft.com/office/officeart/2005/8/layout/radial6"/>
    <dgm:cxn modelId="{5D2B39F7-27BF-4531-B698-71A07208852C}" type="presOf" srcId="{77CACD13-1520-424D-BE66-9429C0CB26C8}" destId="{338FFEC7-AD1F-4554-982B-BD06BBD069F5}" srcOrd="0" destOrd="0" presId="urn:microsoft.com/office/officeart/2005/8/layout/radial6"/>
    <dgm:cxn modelId="{F91E60D3-34EE-4EC0-8425-B58124B77C4B}" type="presOf" srcId="{E56E12C6-66E3-46C4-891D-631995D94A18}" destId="{3485F99B-14C9-4BF5-9D92-C51416D146BF}" srcOrd="0" destOrd="0" presId="urn:microsoft.com/office/officeart/2005/8/layout/radial6"/>
    <dgm:cxn modelId="{E0D9B590-BB1B-47BD-9207-9C832018107E}" type="presOf" srcId="{7E002FC4-3867-4D51-BDE9-5056AE8F43A3}" destId="{712704B0-7F46-4187-9FAB-B06D3311292A}" srcOrd="0" destOrd="0" presId="urn:microsoft.com/office/officeart/2005/8/layout/radial6"/>
    <dgm:cxn modelId="{FD782389-AEED-4ADB-9E90-C928E7E3E551}" type="presOf" srcId="{32A936B5-B62D-4399-A8F6-D79E0E73B170}" destId="{312E53E1-2447-4CD2-B76C-E6C75184415B}" srcOrd="0" destOrd="0" presId="urn:microsoft.com/office/officeart/2005/8/layout/radial6"/>
    <dgm:cxn modelId="{93A21A57-FFD3-4BCD-8277-BB08914F6E8A}" srcId="{32A936B5-B62D-4399-A8F6-D79E0E73B170}" destId="{E7ACCE8A-E927-428E-9695-1EDC7BC1D93D}" srcOrd="0" destOrd="0" parTransId="{A6EF1470-77B5-4543-9C3B-23A259FDF4FD}" sibTransId="{10A59222-86E4-4C1F-A1E2-5FA12CCD352A}"/>
    <dgm:cxn modelId="{38EA5771-7CE1-4507-B919-DD15AE42070A}" srcId="{32A936B5-B62D-4399-A8F6-D79E0E73B170}" destId="{E56E12C6-66E3-46C4-891D-631995D94A18}" srcOrd="1" destOrd="0" parTransId="{F8F1A980-82B7-4319-855A-031FDA7FB5A6}" sibTransId="{11C59788-7377-47CF-9A0C-E6F3B980E2F0}"/>
    <dgm:cxn modelId="{BB0D559A-A031-4FFF-A44D-2E5CCB0E76C8}" type="presOf" srcId="{623B97B4-5D77-459A-84E2-9F17DE7DD947}" destId="{8709EC7C-F468-4C79-AA7F-72CA3002DDF1}" srcOrd="0" destOrd="0" presId="urn:microsoft.com/office/officeart/2005/8/layout/radial6"/>
    <dgm:cxn modelId="{9ABA6E32-2CC3-4A3D-AC35-3F5D2E707694}" type="presOf" srcId="{11C59788-7377-47CF-9A0C-E6F3B980E2F0}" destId="{29B5C7A2-06B3-417F-83D8-103297E3B6D3}" srcOrd="0" destOrd="0" presId="urn:microsoft.com/office/officeart/2005/8/layout/radial6"/>
    <dgm:cxn modelId="{AAD21CB5-AE2F-49C7-9551-89FA59C015E1}" type="presParOf" srcId="{913AF880-FBDD-457B-98D1-AC3ED4C8A16B}" destId="{312E53E1-2447-4CD2-B76C-E6C75184415B}" srcOrd="0" destOrd="0" presId="urn:microsoft.com/office/officeart/2005/8/layout/radial6"/>
    <dgm:cxn modelId="{BED7CEAB-856B-4F85-BB57-A7B400FDA27A}" type="presParOf" srcId="{913AF880-FBDD-457B-98D1-AC3ED4C8A16B}" destId="{5DA07D17-BD6C-4A29-98F4-415207848520}" srcOrd="1" destOrd="0" presId="urn:microsoft.com/office/officeart/2005/8/layout/radial6"/>
    <dgm:cxn modelId="{AAE9D6CC-75C0-4770-859E-302436370C50}" type="presParOf" srcId="{913AF880-FBDD-457B-98D1-AC3ED4C8A16B}" destId="{33038653-C0F1-48F1-8EC6-0C45003F8E2B}" srcOrd="2" destOrd="0" presId="urn:microsoft.com/office/officeart/2005/8/layout/radial6"/>
    <dgm:cxn modelId="{BDE7A664-AF02-496E-AC3C-8F250E05152A}" type="presParOf" srcId="{913AF880-FBDD-457B-98D1-AC3ED4C8A16B}" destId="{730EE0F2-5234-4E08-B838-361F645C9A87}" srcOrd="3" destOrd="0" presId="urn:microsoft.com/office/officeart/2005/8/layout/radial6"/>
    <dgm:cxn modelId="{D97103A9-C03A-481B-BAB9-F9BB6D909754}" type="presParOf" srcId="{913AF880-FBDD-457B-98D1-AC3ED4C8A16B}" destId="{3485F99B-14C9-4BF5-9D92-C51416D146BF}" srcOrd="4" destOrd="0" presId="urn:microsoft.com/office/officeart/2005/8/layout/radial6"/>
    <dgm:cxn modelId="{C77D42A3-81C4-4CD9-AE13-D48A966B54E0}" type="presParOf" srcId="{913AF880-FBDD-457B-98D1-AC3ED4C8A16B}" destId="{80A180C2-6B0A-40BC-A82C-F9949C756A72}" srcOrd="5" destOrd="0" presId="urn:microsoft.com/office/officeart/2005/8/layout/radial6"/>
    <dgm:cxn modelId="{BC7754CA-9267-4384-8ACA-242FDB2FDFC4}" type="presParOf" srcId="{913AF880-FBDD-457B-98D1-AC3ED4C8A16B}" destId="{29B5C7A2-06B3-417F-83D8-103297E3B6D3}" srcOrd="6" destOrd="0" presId="urn:microsoft.com/office/officeart/2005/8/layout/radial6"/>
    <dgm:cxn modelId="{C2ACEB5F-1251-46BD-87A3-604EE372B37F}" type="presParOf" srcId="{913AF880-FBDD-457B-98D1-AC3ED4C8A16B}" destId="{689461BE-6120-47A5-9D51-77A787CBFB80}" srcOrd="7" destOrd="0" presId="urn:microsoft.com/office/officeart/2005/8/layout/radial6"/>
    <dgm:cxn modelId="{CFA13193-6E15-4AE0-8C31-703672C127F0}" type="presParOf" srcId="{913AF880-FBDD-457B-98D1-AC3ED4C8A16B}" destId="{BCE698CF-6D0E-47BD-8ACD-F1071C55C70C}" srcOrd="8" destOrd="0" presId="urn:microsoft.com/office/officeart/2005/8/layout/radial6"/>
    <dgm:cxn modelId="{C2066C73-E0ED-4A4C-B354-168DE9F433C6}" type="presParOf" srcId="{913AF880-FBDD-457B-98D1-AC3ED4C8A16B}" destId="{DEF95592-2BB0-4A45-B44A-F62424027B7D}" srcOrd="9" destOrd="0" presId="urn:microsoft.com/office/officeart/2005/8/layout/radial6"/>
    <dgm:cxn modelId="{55FD55C3-2A57-4F2B-B430-3E5FCB1CC052}" type="presParOf" srcId="{913AF880-FBDD-457B-98D1-AC3ED4C8A16B}" destId="{CF0971E8-1E45-46AF-BB19-E9B9654304D7}" srcOrd="10" destOrd="0" presId="urn:microsoft.com/office/officeart/2005/8/layout/radial6"/>
    <dgm:cxn modelId="{6D015C31-B7B1-454C-BEFC-AEDD4F7073FC}" type="presParOf" srcId="{913AF880-FBDD-457B-98D1-AC3ED4C8A16B}" destId="{36540ECB-52F2-4D51-8DB0-C55589FA67CC}" srcOrd="11" destOrd="0" presId="urn:microsoft.com/office/officeart/2005/8/layout/radial6"/>
    <dgm:cxn modelId="{952C5D7D-D472-41BA-9445-03549F4565E1}" type="presParOf" srcId="{913AF880-FBDD-457B-98D1-AC3ED4C8A16B}" destId="{B9C00BB6-F731-4DAA-B8C8-940B160E4878}" srcOrd="12" destOrd="0" presId="urn:microsoft.com/office/officeart/2005/8/layout/radial6"/>
    <dgm:cxn modelId="{F65C9F35-2F4A-4ABF-9D3E-44F04139C315}" type="presParOf" srcId="{913AF880-FBDD-457B-98D1-AC3ED4C8A16B}" destId="{61265F36-8E7B-4611-B421-9E26B315DD19}" srcOrd="13" destOrd="0" presId="urn:microsoft.com/office/officeart/2005/8/layout/radial6"/>
    <dgm:cxn modelId="{BE1BEBBC-8D4C-4E41-AA6F-2DE1E391AAB7}" type="presParOf" srcId="{913AF880-FBDD-457B-98D1-AC3ED4C8A16B}" destId="{25920AA7-7A54-4850-9953-98C0D8EC3E34}" srcOrd="14" destOrd="0" presId="urn:microsoft.com/office/officeart/2005/8/layout/radial6"/>
    <dgm:cxn modelId="{721743F5-1627-4C0A-B772-344BABD57625}" type="presParOf" srcId="{913AF880-FBDD-457B-98D1-AC3ED4C8A16B}" destId="{BD072FC9-AC47-4B88-B33D-B94DC3033842}" srcOrd="15" destOrd="0" presId="urn:microsoft.com/office/officeart/2005/8/layout/radial6"/>
    <dgm:cxn modelId="{FF0EDDA6-D3B4-47FC-8860-436CD7B94A49}" type="presParOf" srcId="{913AF880-FBDD-457B-98D1-AC3ED4C8A16B}" destId="{8709EC7C-F468-4C79-AA7F-72CA3002DDF1}" srcOrd="16" destOrd="0" presId="urn:microsoft.com/office/officeart/2005/8/layout/radial6"/>
    <dgm:cxn modelId="{99AB7EFA-F2D3-48EE-96C5-5F5D6E4FD5EB}" type="presParOf" srcId="{913AF880-FBDD-457B-98D1-AC3ED4C8A16B}" destId="{7CB3984F-A60C-4B60-80CB-F722D0CEC2CD}" srcOrd="17" destOrd="0" presId="urn:microsoft.com/office/officeart/2005/8/layout/radial6"/>
    <dgm:cxn modelId="{0E99CBDA-1D5B-453F-9CD1-B19CBE8E8E5C}" type="presParOf" srcId="{913AF880-FBDD-457B-98D1-AC3ED4C8A16B}" destId="{BC3EE7F1-7523-4F7F-860D-CADB8E8E9EEE}" srcOrd="18" destOrd="0" presId="urn:microsoft.com/office/officeart/2005/8/layout/radial6"/>
    <dgm:cxn modelId="{68163A46-4CD2-4870-A24F-4EBDDD535550}" type="presParOf" srcId="{913AF880-FBDD-457B-98D1-AC3ED4C8A16B}" destId="{1CD0C696-857C-4232-B6B7-FFB1617267E1}" srcOrd="19" destOrd="0" presId="urn:microsoft.com/office/officeart/2005/8/layout/radial6"/>
    <dgm:cxn modelId="{3FB9A72E-EA50-476C-A55D-43E00EFE9F62}" type="presParOf" srcId="{913AF880-FBDD-457B-98D1-AC3ED4C8A16B}" destId="{1717A061-C09C-44B1-BDD1-6852FD7FE87A}" srcOrd="20" destOrd="0" presId="urn:microsoft.com/office/officeart/2005/8/layout/radial6"/>
    <dgm:cxn modelId="{B5F9FEA3-6EC0-4F76-882A-9F7F3D52E35E}" type="presParOf" srcId="{913AF880-FBDD-457B-98D1-AC3ED4C8A16B}" destId="{712704B0-7F46-4187-9FAB-B06D3311292A}" srcOrd="21" destOrd="0" presId="urn:microsoft.com/office/officeart/2005/8/layout/radial6"/>
    <dgm:cxn modelId="{60153ECC-3D0D-4BD8-9958-10C173F06AD7}" type="presParOf" srcId="{913AF880-FBDD-457B-98D1-AC3ED4C8A16B}" destId="{338FFEC7-AD1F-4554-982B-BD06BBD069F5}" srcOrd="22" destOrd="0" presId="urn:microsoft.com/office/officeart/2005/8/layout/radial6"/>
    <dgm:cxn modelId="{E64FF477-76E3-4653-A0B4-6720C9C1F1BF}" type="presParOf" srcId="{913AF880-FBDD-457B-98D1-AC3ED4C8A16B}" destId="{18311119-BCEC-42BE-AAAE-4DB2A5D22EFF}" srcOrd="23" destOrd="0" presId="urn:microsoft.com/office/officeart/2005/8/layout/radial6"/>
    <dgm:cxn modelId="{3B3181A4-9BA4-4F1E-A32E-478638185A74}" type="presParOf" srcId="{913AF880-FBDD-457B-98D1-AC3ED4C8A16B}" destId="{4F1D8E5F-336B-4351-B30E-01659F08E03E}" srcOrd="24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F1D8E5F-336B-4351-B30E-01659F08E03E}">
      <dsp:nvSpPr>
        <dsp:cNvPr id="0" name=""/>
        <dsp:cNvSpPr/>
      </dsp:nvSpPr>
      <dsp:spPr>
        <a:xfrm>
          <a:off x="1838573" y="475822"/>
          <a:ext cx="4302150" cy="4302150"/>
        </a:xfrm>
        <a:prstGeom prst="blockArc">
          <a:avLst>
            <a:gd name="adj1" fmla="val 13001790"/>
            <a:gd name="adj2" fmla="val 16114715"/>
            <a:gd name="adj3" fmla="val 3434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12704B0-7F46-4187-9FAB-B06D3311292A}">
      <dsp:nvSpPr>
        <dsp:cNvPr id="0" name=""/>
        <dsp:cNvSpPr/>
      </dsp:nvSpPr>
      <dsp:spPr>
        <a:xfrm>
          <a:off x="1785030" y="544655"/>
          <a:ext cx="4302150" cy="4302150"/>
        </a:xfrm>
        <a:prstGeom prst="blockArc">
          <a:avLst>
            <a:gd name="adj1" fmla="val 10910889"/>
            <a:gd name="adj2" fmla="val 13143603"/>
            <a:gd name="adj3" fmla="val 3434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C3EE7F1-7523-4F7F-860D-CADB8E8E9EEE}">
      <dsp:nvSpPr>
        <dsp:cNvPr id="0" name=""/>
        <dsp:cNvSpPr/>
      </dsp:nvSpPr>
      <dsp:spPr>
        <a:xfrm>
          <a:off x="1786130" y="476473"/>
          <a:ext cx="4302150" cy="4302150"/>
        </a:xfrm>
        <a:prstGeom prst="blockArc">
          <a:avLst>
            <a:gd name="adj1" fmla="val 8100000"/>
            <a:gd name="adj2" fmla="val 10800000"/>
            <a:gd name="adj3" fmla="val 3434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D072FC9-AC47-4B88-B33D-B94DC3033842}">
      <dsp:nvSpPr>
        <dsp:cNvPr id="0" name=""/>
        <dsp:cNvSpPr/>
      </dsp:nvSpPr>
      <dsp:spPr>
        <a:xfrm>
          <a:off x="1775967" y="466378"/>
          <a:ext cx="4302150" cy="4302150"/>
        </a:xfrm>
        <a:prstGeom prst="blockArc">
          <a:avLst>
            <a:gd name="adj1" fmla="val 4902368"/>
            <a:gd name="adj2" fmla="val 8076707"/>
            <a:gd name="adj3" fmla="val 3434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9C00BB6-F731-4DAA-B8C8-940B160E4878}">
      <dsp:nvSpPr>
        <dsp:cNvPr id="0" name=""/>
        <dsp:cNvSpPr/>
      </dsp:nvSpPr>
      <dsp:spPr>
        <a:xfrm>
          <a:off x="2038434" y="444694"/>
          <a:ext cx="4302150" cy="4302150"/>
        </a:xfrm>
        <a:prstGeom prst="blockArc">
          <a:avLst>
            <a:gd name="adj1" fmla="val 2501307"/>
            <a:gd name="adj2" fmla="val 5330892"/>
            <a:gd name="adj3" fmla="val 3434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EF95592-2BB0-4A45-B44A-F62424027B7D}">
      <dsp:nvSpPr>
        <dsp:cNvPr id="0" name=""/>
        <dsp:cNvSpPr/>
      </dsp:nvSpPr>
      <dsp:spPr>
        <a:xfrm>
          <a:off x="2026352" y="458379"/>
          <a:ext cx="4302150" cy="4302150"/>
        </a:xfrm>
        <a:prstGeom prst="blockArc">
          <a:avLst>
            <a:gd name="adj1" fmla="val 29423"/>
            <a:gd name="adj2" fmla="val 2471624"/>
            <a:gd name="adj3" fmla="val 3434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9B5C7A2-06B3-417F-83D8-103297E3B6D3}">
      <dsp:nvSpPr>
        <dsp:cNvPr id="0" name=""/>
        <dsp:cNvSpPr/>
      </dsp:nvSpPr>
      <dsp:spPr>
        <a:xfrm>
          <a:off x="2035844" y="677400"/>
          <a:ext cx="4302150" cy="4302150"/>
        </a:xfrm>
        <a:prstGeom prst="blockArc">
          <a:avLst>
            <a:gd name="adj1" fmla="val 18779970"/>
            <a:gd name="adj2" fmla="val 21272784"/>
            <a:gd name="adj3" fmla="val 3434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30EE0F2-5234-4E08-B838-361F645C9A87}">
      <dsp:nvSpPr>
        <dsp:cNvPr id="0" name=""/>
        <dsp:cNvSpPr/>
      </dsp:nvSpPr>
      <dsp:spPr>
        <a:xfrm>
          <a:off x="1846070" y="475623"/>
          <a:ext cx="4302150" cy="4302150"/>
        </a:xfrm>
        <a:prstGeom prst="blockArc">
          <a:avLst>
            <a:gd name="adj1" fmla="val 16102520"/>
            <a:gd name="adj2" fmla="val 19230714"/>
            <a:gd name="adj3" fmla="val 3434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12E53E1-2447-4CD2-B76C-E6C75184415B}">
      <dsp:nvSpPr>
        <dsp:cNvPr id="0" name=""/>
        <dsp:cNvSpPr/>
      </dsp:nvSpPr>
      <dsp:spPr>
        <a:xfrm>
          <a:off x="3016080" y="1894664"/>
          <a:ext cx="1842250" cy="146576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Лекарственное средство</a:t>
          </a:r>
          <a:endParaRPr lang="ru-RU" sz="1400" kern="1200" dirty="0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3285871" y="2109321"/>
        <a:ext cx="1302668" cy="1036453"/>
      </dsp:txXfrm>
    </dsp:sp>
    <dsp:sp modelId="{5DA07D17-BD6C-4A29-98F4-415207848520}">
      <dsp:nvSpPr>
        <dsp:cNvPr id="0" name=""/>
        <dsp:cNvSpPr/>
      </dsp:nvSpPr>
      <dsp:spPr>
        <a:xfrm>
          <a:off x="2989136" y="392"/>
          <a:ext cx="1896137" cy="102603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«Ранняя» разработка ЛС</a:t>
          </a:r>
          <a:endParaRPr lang="ru-RU" sz="1400" kern="1200" dirty="0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3266819" y="150652"/>
        <a:ext cx="1340771" cy="725517"/>
      </dsp:txXfrm>
    </dsp:sp>
    <dsp:sp modelId="{3485F99B-14C9-4BF5-9D92-C51416D146BF}">
      <dsp:nvSpPr>
        <dsp:cNvPr id="0" name=""/>
        <dsp:cNvSpPr/>
      </dsp:nvSpPr>
      <dsp:spPr>
        <a:xfrm>
          <a:off x="4455481" y="769261"/>
          <a:ext cx="2346526" cy="102603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Доклинические и клинические исследования</a:t>
          </a:r>
          <a:endParaRPr lang="ru-RU" sz="1400" kern="1200" dirty="0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4799122" y="919521"/>
        <a:ext cx="1659244" cy="725517"/>
      </dsp:txXfrm>
    </dsp:sp>
    <dsp:sp modelId="{689461BE-6120-47A5-9D51-77A787CBFB80}">
      <dsp:nvSpPr>
        <dsp:cNvPr id="0" name=""/>
        <dsp:cNvSpPr/>
      </dsp:nvSpPr>
      <dsp:spPr>
        <a:xfrm>
          <a:off x="5037203" y="2114529"/>
          <a:ext cx="2508568" cy="102603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Фармацевтическая разработка</a:t>
          </a:r>
          <a:endParaRPr lang="ru-RU" sz="1400" kern="1200" dirty="0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5404574" y="2264789"/>
        <a:ext cx="1773826" cy="725517"/>
      </dsp:txXfrm>
    </dsp:sp>
    <dsp:sp modelId="{CF0971E8-1E45-46AF-BB19-E9B9654304D7}">
      <dsp:nvSpPr>
        <dsp:cNvPr id="0" name=""/>
        <dsp:cNvSpPr/>
      </dsp:nvSpPr>
      <dsp:spPr>
        <a:xfrm>
          <a:off x="4834138" y="3488821"/>
          <a:ext cx="1868301" cy="102603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Производство ЛС</a:t>
          </a:r>
          <a:endParaRPr lang="ru-RU" sz="1400" kern="1200" dirty="0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5107744" y="3639081"/>
        <a:ext cx="1321089" cy="725517"/>
      </dsp:txXfrm>
    </dsp:sp>
    <dsp:sp modelId="{61265F36-8E7B-4611-B421-9E26B315DD19}">
      <dsp:nvSpPr>
        <dsp:cNvPr id="0" name=""/>
        <dsp:cNvSpPr/>
      </dsp:nvSpPr>
      <dsp:spPr>
        <a:xfrm>
          <a:off x="3398736" y="4196461"/>
          <a:ext cx="1666541" cy="102603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Контроль качества ЛС</a:t>
          </a:r>
          <a:endParaRPr lang="ru-RU" sz="1400" kern="1200" dirty="0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3642795" y="4346721"/>
        <a:ext cx="1178423" cy="725517"/>
      </dsp:txXfrm>
    </dsp:sp>
    <dsp:sp modelId="{8709EC7C-F468-4C79-AA7F-72CA3002DDF1}">
      <dsp:nvSpPr>
        <dsp:cNvPr id="0" name=""/>
        <dsp:cNvSpPr/>
      </dsp:nvSpPr>
      <dsp:spPr>
        <a:xfrm>
          <a:off x="1558040" y="3609450"/>
          <a:ext cx="1768488" cy="102603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Запуск и выведение на рынок ЛС</a:t>
          </a:r>
          <a:endParaRPr lang="ru-RU" sz="1400" kern="1200" dirty="0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1817029" y="3759710"/>
        <a:ext cx="1250510" cy="725517"/>
      </dsp:txXfrm>
    </dsp:sp>
    <dsp:sp modelId="{1CD0C696-857C-4232-B6B7-FFB1617267E1}">
      <dsp:nvSpPr>
        <dsp:cNvPr id="0" name=""/>
        <dsp:cNvSpPr/>
      </dsp:nvSpPr>
      <dsp:spPr>
        <a:xfrm>
          <a:off x="896263" y="2114529"/>
          <a:ext cx="1853608" cy="102603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Оптовая и розничная реализация ЛС</a:t>
          </a:r>
          <a:endParaRPr lang="ru-RU" sz="1400" kern="1200" dirty="0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1167718" y="2264789"/>
        <a:ext cx="1310698" cy="725517"/>
      </dsp:txXfrm>
    </dsp:sp>
    <dsp:sp modelId="{338FFEC7-AD1F-4554-982B-BD06BBD069F5}">
      <dsp:nvSpPr>
        <dsp:cNvPr id="0" name=""/>
        <dsp:cNvSpPr/>
      </dsp:nvSpPr>
      <dsp:spPr>
        <a:xfrm>
          <a:off x="1289154" y="850520"/>
          <a:ext cx="2010704" cy="102603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Мониторинг безопасности ЛС</a:t>
          </a:r>
          <a:endParaRPr lang="ru-RU" sz="1400" kern="1200" dirty="0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1583615" y="1000780"/>
        <a:ext cx="1421782" cy="72551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6" name="Google Shape;86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" name="Google Shape;87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1</a:t>
            </a:fld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7" name="Google Shape;97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8" name="Google Shape;98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10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6516898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7" name="Google Shape;97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8" name="Google Shape;98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11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1556097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7" name="Google Shape;97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8" name="Google Shape;98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12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86600700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7" name="Google Shape;97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8" name="Google Shape;98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13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04181310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7" name="Google Shape;97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8" name="Google Shape;98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14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89827476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7" name="Google Shape;97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8" name="Google Shape;98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15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03397740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7" name="Google Shape;97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8" name="Google Shape;98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16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01684845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7" name="Google Shape;97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8" name="Google Shape;98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17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70778217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Google Shape;245;p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46" name="Google Shape;246;p1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7" name="Google Shape;247;p1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18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7" name="Google Shape;97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8" name="Google Shape;98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2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7" name="Google Shape;97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8" name="Google Shape;98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3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1105845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7" name="Google Shape;97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8" name="Google Shape;98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4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56529539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7" name="Google Shape;97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8" name="Google Shape;98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5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10190557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7" name="Google Shape;97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8" name="Google Shape;98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6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18588919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7" name="Google Shape;97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8" name="Google Shape;98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7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71203661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7" name="Google Shape;97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8" name="Google Shape;98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8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13945889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7" name="Google Shape;97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8" name="Google Shape;98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9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1077067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итульный слайд" type="title">
  <p:cSld name="TITL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20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20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8" name="Google Shape;18;p2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2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2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  <p:transition spd="slow">
    <p:push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вертикальный текст" type="vertTx">
  <p:cSld name="VERTICAL_TEXT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2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29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5" name="Google Shape;75;p2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2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2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  <p:transition spd="slow">
    <p:push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Вертикальный заголовок и текст" type="vertTitleAndTx">
  <p:cSld name="VERTICAL_TITLE_AND_VERTICAL_TEXT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30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30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1" name="Google Shape;81;p3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2" name="Google Shape;82;p3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3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  <p:transition spd="slow">
    <p:push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объект" type="obj">
  <p:cSld name="OBJECT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2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21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4" name="Google Shape;24;p2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2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2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  <p:transition spd="slow">
    <p:push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раздела" type="secHead">
  <p:cSld name="SECTION_HEADER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22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22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0" name="Google Shape;30;p2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2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2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  <p:transition spd="slow">
    <p:push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Два объекта" type="twoObj">
  <p:cSld name="TWO_OBJECTS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2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23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6" name="Google Shape;36;p23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7" name="Google Shape;37;p2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2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2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  <p:transition spd="slow">
    <p:push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Сравнение" type="twoTxTwoObj">
  <p:cSld name="TWO_OBJECTS_WITH_TEXT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24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24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3" name="Google Shape;43;p24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4" name="Google Shape;44;p24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5" name="Google Shape;45;p24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6" name="Google Shape;46;p2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2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2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  <p:transition spd="slow">
    <p:push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олько заголовок" type="titleOnly">
  <p:cSld name="TITLE_ONLY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2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2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2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2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  <p:transition spd="slow">
    <p:push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Пустой слайд" type="blank">
  <p:cSld name="BLANK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2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2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2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  <p:transition spd="slow">
    <p:push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Объект с подписью" type="objTx">
  <p:cSld name="OBJECT_WITH_CAPTION_TEXT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27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27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61" name="Google Shape;61;p27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2" name="Google Shape;62;p2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2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2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  <p:transition spd="slow">
    <p:push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Рисунок с подписью" type="picTx">
  <p:cSld name="PICTURE_WITH_CAPTION_TEXT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28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28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8" name="Google Shape;68;p28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9" name="Google Shape;69;p2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2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2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  <p:transition spd="slow">
    <p:push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19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1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1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1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push/>
  </p:transition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jpg"/><Relationship Id="rId5" Type="http://schemas.openxmlformats.org/officeDocument/2006/relationships/image" Target="../media/image9.png"/><Relationship Id="rId4" Type="http://schemas.openxmlformats.org/officeDocument/2006/relationships/image" Target="../media/image8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"/>
          <p:cNvSpPr txBox="1">
            <a:spLocks noGrp="1"/>
          </p:cNvSpPr>
          <p:nvPr>
            <p:ph type="ctrTitle"/>
          </p:nvPr>
        </p:nvSpPr>
        <p:spPr>
          <a:xfrm>
            <a:off x="629802" y="2336800"/>
            <a:ext cx="6283570" cy="14939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 fontScale="9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Montserrat"/>
              <a:buNone/>
            </a:pPr>
            <a:endParaRPr sz="3400" b="1" dirty="0"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Montserrat"/>
              <a:buNone/>
            </a:pPr>
            <a:endParaRPr sz="3400" b="1" dirty="0"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Montserrat"/>
              <a:buNone/>
            </a:pPr>
            <a:endParaRPr sz="3400" b="1" dirty="0"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Montserrat"/>
              <a:buNone/>
            </a:pPr>
            <a:endParaRPr sz="3400" b="1" dirty="0"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Montserrat"/>
              <a:buNone/>
            </a:pPr>
            <a:endParaRPr sz="3400" b="1" dirty="0"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Montserrat"/>
              <a:buNone/>
            </a:pPr>
            <a:endParaRPr sz="3400" b="1" dirty="0"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Montserrat"/>
              <a:buNone/>
            </a:pPr>
            <a:endParaRPr sz="3400" b="1" dirty="0" smtClean="0"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Montserrat"/>
              <a:buNone/>
            </a:pPr>
            <a:endParaRPr sz="3400" b="1" dirty="0" smtClean="0"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Montserrat"/>
              <a:buNone/>
            </a:pPr>
            <a:endParaRPr sz="3400" b="1" dirty="0" smtClean="0">
              <a:latin typeface="Montserrat"/>
              <a:ea typeface="Montserrat"/>
              <a:cs typeface="Montserrat"/>
              <a:sym typeface="Montserrat"/>
            </a:endParaRPr>
          </a:p>
          <a:p>
            <a:pPr lvl="0">
              <a:buSzPct val="103030"/>
            </a:pPr>
            <a:r>
              <a:rPr lang="ru-RU" sz="3400" b="1" dirty="0">
                <a:latin typeface="Montserrat"/>
                <a:ea typeface="Montserrat"/>
                <a:cs typeface="Montserrat"/>
                <a:sym typeface="Montserrat"/>
              </a:rPr>
              <a:t>Институт фармации: </a:t>
            </a:r>
            <a:br>
              <a:rPr lang="ru-RU" sz="3400" b="1" dirty="0">
                <a:latin typeface="Montserrat"/>
                <a:ea typeface="Montserrat"/>
                <a:cs typeface="Montserrat"/>
                <a:sym typeface="Montserrat"/>
              </a:rPr>
            </a:br>
            <a:r>
              <a:rPr lang="ru-RU" sz="3400" b="1" dirty="0" smtClean="0">
                <a:latin typeface="Montserrat"/>
                <a:ea typeface="Montserrat"/>
                <a:cs typeface="Montserrat"/>
                <a:sym typeface="Montserrat"/>
              </a:rPr>
              <a:t>специальность вокруг лекарственного средства</a:t>
            </a:r>
            <a:endParaRPr sz="3300" b="1" dirty="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90" name="Google Shape;90;p1"/>
          <p:cNvSpPr txBox="1">
            <a:spLocks noGrp="1"/>
          </p:cNvSpPr>
          <p:nvPr>
            <p:ph type="subTitle" idx="1"/>
          </p:nvPr>
        </p:nvSpPr>
        <p:spPr>
          <a:xfrm>
            <a:off x="823032" y="5344912"/>
            <a:ext cx="6381332" cy="10743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>
              <a:spcBef>
                <a:spcPts val="0"/>
              </a:spcBef>
              <a:buSzPts val="2200"/>
            </a:pPr>
            <a:r>
              <a:rPr lang="ru-RU" dirty="0" smtClean="0">
                <a:latin typeface="Montserrat" panose="00000500000000000000" pitchFamily="2" charset="-52"/>
              </a:rPr>
              <a:t>Директор </a:t>
            </a:r>
            <a:r>
              <a:rPr lang="ru-RU" dirty="0">
                <a:latin typeface="Montserrat" panose="00000500000000000000" pitchFamily="2" charset="-52"/>
              </a:rPr>
              <a:t>Института фармации </a:t>
            </a:r>
            <a:endParaRPr lang="ru-RU" dirty="0" smtClean="0">
              <a:latin typeface="Montserrat" panose="00000500000000000000" pitchFamily="2" charset="-52"/>
            </a:endParaRPr>
          </a:p>
          <a:p>
            <a:pPr marL="0" lvl="0" indent="0" algn="l">
              <a:spcBef>
                <a:spcPts val="0"/>
              </a:spcBef>
              <a:buSzPts val="2200"/>
            </a:pPr>
            <a:r>
              <a:rPr lang="ru-RU" dirty="0" smtClean="0">
                <a:latin typeface="Montserrat" panose="00000500000000000000" pitchFamily="2" charset="-52"/>
              </a:rPr>
              <a:t>А.В</a:t>
            </a:r>
            <a:r>
              <a:rPr lang="ru-RU" dirty="0">
                <a:latin typeface="Montserrat" panose="00000500000000000000" pitchFamily="2" charset="-52"/>
              </a:rPr>
              <a:t>. Воронин</a:t>
            </a:r>
            <a:r>
              <a:rPr lang="ru-RU" sz="2200" dirty="0" smtClean="0">
                <a:latin typeface="Montserrat Medium"/>
                <a:ea typeface="Montserrat Medium"/>
                <a:cs typeface="Montserrat Medium"/>
                <a:sym typeface="Montserrat Medium"/>
              </a:rPr>
              <a:t> </a:t>
            </a:r>
            <a:endParaRPr dirty="0"/>
          </a:p>
        </p:txBody>
      </p:sp>
      <p:pic>
        <p:nvPicPr>
          <p:cNvPr id="91" name="Google Shape;91;p1"/>
          <p:cNvPicPr preferRelativeResize="0"/>
          <p:nvPr/>
        </p:nvPicPr>
        <p:blipFill rotWithShape="1">
          <a:blip r:embed="rId3">
            <a:alphaModFix/>
          </a:blip>
          <a:srcRect l="27386" r="4641"/>
          <a:stretch/>
        </p:blipFill>
        <p:spPr>
          <a:xfrm>
            <a:off x="7918314" y="0"/>
            <a:ext cx="4273686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93" name="Google Shape;93;p1"/>
          <p:cNvSpPr/>
          <p:nvPr/>
        </p:nvSpPr>
        <p:spPr>
          <a:xfrm>
            <a:off x="7354111" y="1"/>
            <a:ext cx="564203" cy="6858000"/>
          </a:xfrm>
          <a:prstGeom prst="rect">
            <a:avLst/>
          </a:prstGeom>
          <a:solidFill>
            <a:srgbClr val="3F6CB1">
              <a:alpha val="9803"/>
            </a:srgbClr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286" y="314037"/>
            <a:ext cx="1416193" cy="1769773"/>
          </a:xfrm>
          <a:prstGeom prst="rect">
            <a:avLst/>
          </a:prstGeom>
        </p:spPr>
      </p:pic>
    </p:spTree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Овал 64"/>
          <p:cNvSpPr/>
          <p:nvPr/>
        </p:nvSpPr>
        <p:spPr>
          <a:xfrm>
            <a:off x="1070043" y="1521446"/>
            <a:ext cx="10398868" cy="1698615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4" name="Google Shape;104;p2"/>
          <p:cNvSpPr/>
          <p:nvPr/>
        </p:nvSpPr>
        <p:spPr>
          <a:xfrm>
            <a:off x="11610890" y="2031098"/>
            <a:ext cx="616200" cy="3688200"/>
          </a:xfrm>
          <a:prstGeom prst="rect">
            <a:avLst/>
          </a:prstGeom>
          <a:solidFill>
            <a:srgbClr val="3F6CB1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46" name="Прямая со стрелкой 45"/>
          <p:cNvCxnSpPr/>
          <p:nvPr/>
        </p:nvCxnSpPr>
        <p:spPr>
          <a:xfrm>
            <a:off x="4190188" y="1807985"/>
            <a:ext cx="4096967" cy="941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Блок-схема: объединение 46"/>
          <p:cNvSpPr/>
          <p:nvPr/>
        </p:nvSpPr>
        <p:spPr>
          <a:xfrm flipV="1">
            <a:off x="680936" y="1302145"/>
            <a:ext cx="4679003" cy="3590867"/>
          </a:xfrm>
          <a:prstGeom prst="flowChartMerg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Блок-схема: объединение 47"/>
          <p:cNvSpPr/>
          <p:nvPr/>
        </p:nvSpPr>
        <p:spPr>
          <a:xfrm flipV="1">
            <a:off x="7000672" y="1211029"/>
            <a:ext cx="4679003" cy="3695198"/>
          </a:xfrm>
          <a:prstGeom prst="flowChartMerg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9" name="Прямая соединительная линия 48"/>
          <p:cNvCxnSpPr>
            <a:stCxn id="47" idx="1"/>
            <a:endCxn id="47" idx="3"/>
          </p:cNvCxnSpPr>
          <p:nvPr/>
        </p:nvCxnSpPr>
        <p:spPr>
          <a:xfrm>
            <a:off x="1850687" y="3097578"/>
            <a:ext cx="233950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Прямая соединительная линия 49"/>
          <p:cNvCxnSpPr/>
          <p:nvPr/>
        </p:nvCxnSpPr>
        <p:spPr>
          <a:xfrm>
            <a:off x="7538936" y="4145079"/>
            <a:ext cx="363434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Прямая соединительная линия 50"/>
          <p:cNvCxnSpPr/>
          <p:nvPr/>
        </p:nvCxnSpPr>
        <p:spPr>
          <a:xfrm>
            <a:off x="8073957" y="3289046"/>
            <a:ext cx="253892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Прямая со стрелкой 51"/>
          <p:cNvCxnSpPr/>
          <p:nvPr/>
        </p:nvCxnSpPr>
        <p:spPr>
          <a:xfrm flipH="1">
            <a:off x="4190188" y="2250597"/>
            <a:ext cx="4096967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TextBox 52"/>
          <p:cNvSpPr txBox="1"/>
          <p:nvPr/>
        </p:nvSpPr>
        <p:spPr>
          <a:xfrm>
            <a:off x="2155135" y="2488833"/>
            <a:ext cx="173060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Отдел разработки ЛС</a:t>
            </a:r>
            <a:endParaRPr lang="ru-RU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1837820" y="3785855"/>
            <a:ext cx="261744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Производственная площадка </a:t>
            </a:r>
          </a:p>
          <a:p>
            <a:r>
              <a:rPr lang="ru-RU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фармацевтического предприятия </a:t>
            </a:r>
            <a:endParaRPr lang="ru-RU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8633408" y="2332422"/>
            <a:ext cx="13705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Отдел развития </a:t>
            </a:r>
          </a:p>
          <a:p>
            <a:pPr algn="ctr"/>
            <a:r>
              <a:rPr lang="ru-RU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«продуктового портфеля»</a:t>
            </a:r>
            <a:endParaRPr lang="ru-RU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4277737" y="5623759"/>
            <a:ext cx="347499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Розничный сектор фармацевтического рынка </a:t>
            </a:r>
            <a:endParaRPr lang="ru-RU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8189056" y="4345964"/>
            <a:ext cx="230223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Дистрибьютерская компания </a:t>
            </a:r>
            <a:endParaRPr lang="ru-RU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8483720" y="3355153"/>
            <a:ext cx="171290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Коммерчески</a:t>
            </a:r>
            <a:r>
              <a:rPr lang="ru-RU" sz="1200" dirty="0">
                <a:latin typeface="Arial" panose="020B0604020202020204" pitchFamily="34" charset="0"/>
                <a:cs typeface="Arial" panose="020B0604020202020204" pitchFamily="34" charset="0"/>
              </a:rPr>
              <a:t>й</a:t>
            </a:r>
            <a:r>
              <a:rPr lang="ru-RU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 отдел </a:t>
            </a:r>
          </a:p>
          <a:p>
            <a:pPr algn="ctr"/>
            <a:r>
              <a:rPr lang="ru-RU" sz="1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фарм</a:t>
            </a:r>
            <a:r>
              <a:rPr lang="ru-RU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 компании, </a:t>
            </a:r>
          </a:p>
          <a:p>
            <a:pPr algn="ctr"/>
            <a:r>
              <a:rPr lang="ru-RU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аптечной сети </a:t>
            </a:r>
            <a:endParaRPr lang="ru-RU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9" name="Прямоугольник 58"/>
          <p:cNvSpPr/>
          <p:nvPr/>
        </p:nvSpPr>
        <p:spPr>
          <a:xfrm>
            <a:off x="218063" y="5094869"/>
            <a:ext cx="2336249" cy="31771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Технолог в </a:t>
            </a:r>
            <a:r>
              <a:rPr lang="ru-RU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фарм</a:t>
            </a:r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отрасли</a:t>
            </a:r>
            <a:endParaRPr lang="ru-RU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0" name="Прямоугольник 59"/>
          <p:cNvSpPr/>
          <p:nvPr/>
        </p:nvSpPr>
        <p:spPr>
          <a:xfrm>
            <a:off x="6887502" y="5094869"/>
            <a:ext cx="5104482" cy="30777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Специалист по управлению в фармацевтической отрасли</a:t>
            </a:r>
            <a:endParaRPr lang="ru-RU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1" name="Прямоугольник 60"/>
          <p:cNvSpPr/>
          <p:nvPr/>
        </p:nvSpPr>
        <p:spPr>
          <a:xfrm>
            <a:off x="4455268" y="2528714"/>
            <a:ext cx="3501958" cy="646331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Область фармацевтической разработки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2" name="Прямоугольник 61"/>
          <p:cNvSpPr/>
          <p:nvPr/>
        </p:nvSpPr>
        <p:spPr>
          <a:xfrm>
            <a:off x="2741327" y="5094869"/>
            <a:ext cx="3427881" cy="30777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Специалист по контролю качества ЛС</a:t>
            </a:r>
            <a:endParaRPr lang="ru-RU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3" name="Трапеция 62"/>
          <p:cNvSpPr/>
          <p:nvPr/>
        </p:nvSpPr>
        <p:spPr>
          <a:xfrm>
            <a:off x="218063" y="5547673"/>
            <a:ext cx="11892873" cy="502931"/>
          </a:xfrm>
          <a:prstGeom prst="trapezoid">
            <a:avLst>
              <a:gd name="adj" fmla="val 48210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4" name="Прямоугольник 63"/>
          <p:cNvSpPr/>
          <p:nvPr/>
        </p:nvSpPr>
        <p:spPr>
          <a:xfrm>
            <a:off x="8073957" y="5640282"/>
            <a:ext cx="2336249" cy="31771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Провизор</a:t>
            </a:r>
            <a:endParaRPr lang="ru-RU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6" name="Google Shape;101;p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lvl="0">
              <a:buSzPts val="2600"/>
            </a:pPr>
            <a:r>
              <a:rPr lang="ru-RU" sz="2400" b="1" dirty="0">
                <a:latin typeface="Montserrat"/>
              </a:rPr>
              <a:t>И</a:t>
            </a:r>
            <a:r>
              <a:rPr lang="ru-RU" sz="2400" b="1" dirty="0" smtClean="0">
                <a:latin typeface="Montserrat"/>
              </a:rPr>
              <a:t>нститут фармации: где работают выпускники</a:t>
            </a:r>
            <a:r>
              <a:rPr lang="ru-RU" sz="2600" b="1" dirty="0" smtClean="0">
                <a:latin typeface="Montserrat"/>
                <a:ea typeface="Montserrat"/>
                <a:cs typeface="Montserrat"/>
                <a:sym typeface="Montserrat"/>
              </a:rPr>
              <a:t> </a:t>
            </a:r>
            <a:endParaRPr lang="ru-RU" sz="2600" b="1" dirty="0"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25" name="Рисунок 2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0122" y="30786"/>
            <a:ext cx="3118752" cy="1040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4082046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2"/>
          <p:cNvSpPr/>
          <p:nvPr/>
        </p:nvSpPr>
        <p:spPr>
          <a:xfrm>
            <a:off x="0" y="2031088"/>
            <a:ext cx="6960600" cy="3688200"/>
          </a:xfrm>
          <a:prstGeom prst="rect">
            <a:avLst/>
          </a:prstGeom>
          <a:solidFill>
            <a:srgbClr val="3F6CB1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1" name="Google Shape;101;p2"/>
          <p:cNvSpPr txBox="1">
            <a:spLocks noGrp="1"/>
          </p:cNvSpPr>
          <p:nvPr>
            <p:ph type="title"/>
          </p:nvPr>
        </p:nvSpPr>
        <p:spPr>
          <a:xfrm>
            <a:off x="559341" y="368156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lvl="0">
              <a:buSzPts val="2600"/>
            </a:pPr>
            <a:r>
              <a:rPr lang="ru-RU" sz="2400" b="1" dirty="0">
                <a:latin typeface="Montserrat"/>
              </a:rPr>
              <a:t>И</a:t>
            </a:r>
            <a:r>
              <a:rPr lang="ru-RU" sz="2400" b="1" dirty="0" smtClean="0">
                <a:latin typeface="Montserrat"/>
              </a:rPr>
              <a:t>нститут фармации: где работают выпускники</a:t>
            </a:r>
            <a:r>
              <a:rPr lang="ru-RU" sz="2600" b="1" dirty="0" smtClean="0">
                <a:latin typeface="Montserrat"/>
                <a:ea typeface="Montserrat"/>
                <a:cs typeface="Montserrat"/>
                <a:sym typeface="Montserrat"/>
              </a:rPr>
              <a:t> </a:t>
            </a:r>
            <a:endParaRPr lang="ru-RU" sz="2600" b="1" dirty="0"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102" name="Google Shape;102;p2" descr="https://downloader.disk.yandex.ru/preview/4f92d38ca3f00b861c38f2842e95c45b51548f00db1e638250fe5d428da8dda1/5f4cc44d/h8kHgS6qwU7PsEnnf0D9TweOsYHL7H5nGLYSe3cWxiTXTt9wxxXbInjTrRqe7Bg5vL8JpKA6uux6V1rwHOlCfQ%3D%3D?uid=0&amp;filename=samgmu-2.jpg&amp;disposition=inline&amp;hash=&amp;limit=0&amp;content_type=image%2Fjpeg&amp;owner_uid=0&amp;tknv=v2&amp;size=1349x60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681742" y="325027"/>
            <a:ext cx="1023875" cy="1023875"/>
          </a:xfrm>
          <a:prstGeom prst="rect">
            <a:avLst/>
          </a:prstGeom>
          <a:noFill/>
          <a:ln>
            <a:noFill/>
          </a:ln>
        </p:spPr>
      </p:pic>
      <p:sp>
        <p:nvSpPr>
          <p:cNvPr id="103" name="Google Shape;103;p2"/>
          <p:cNvSpPr txBox="1"/>
          <p:nvPr/>
        </p:nvSpPr>
        <p:spPr>
          <a:xfrm>
            <a:off x="559341" y="2546045"/>
            <a:ext cx="6109314" cy="291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indent="-228600">
              <a:lnSpc>
                <a:spcPct val="90000"/>
              </a:lnSpc>
              <a:buClr>
                <a:schemeClr val="lt1"/>
              </a:buClr>
              <a:buSzPts val="1800"/>
              <a:buFont typeface="Arial"/>
              <a:buChar char="•"/>
            </a:pPr>
            <a:endParaRPr lang="ru-RU" sz="2000" dirty="0" smtClean="0">
              <a:solidFill>
                <a:schemeClr val="bg1"/>
              </a:solidFill>
              <a:latin typeface="Open sans"/>
            </a:endParaRPr>
          </a:p>
          <a:p>
            <a:pPr marL="228600" indent="-228600">
              <a:lnSpc>
                <a:spcPct val="90000"/>
              </a:lnSpc>
              <a:buClr>
                <a:schemeClr val="lt1"/>
              </a:buClr>
              <a:buSzPts val="1800"/>
              <a:buFont typeface="Arial"/>
              <a:buChar char="•"/>
            </a:pPr>
            <a:endParaRPr lang="ru-RU" sz="2000" dirty="0">
              <a:solidFill>
                <a:schemeClr val="bg1"/>
              </a:solidFill>
              <a:latin typeface="Open sans"/>
            </a:endParaRPr>
          </a:p>
          <a:p>
            <a:pPr marL="228600" indent="-228600">
              <a:lnSpc>
                <a:spcPct val="90000"/>
              </a:lnSpc>
              <a:buClr>
                <a:schemeClr val="lt1"/>
              </a:buClr>
              <a:buSzPts val="1800"/>
              <a:buFont typeface="Arial"/>
              <a:buChar char="•"/>
            </a:pPr>
            <a:endParaRPr lang="ru-RU" sz="2000" dirty="0" smtClean="0">
              <a:solidFill>
                <a:schemeClr val="bg1"/>
              </a:solidFill>
              <a:latin typeface="Open sans"/>
            </a:endParaRPr>
          </a:p>
          <a:p>
            <a:pPr marL="228600" indent="-228600">
              <a:lnSpc>
                <a:spcPct val="90000"/>
              </a:lnSpc>
              <a:buClr>
                <a:schemeClr val="lt1"/>
              </a:buClr>
              <a:buSzPts val="1800"/>
              <a:buFont typeface="Arial"/>
              <a:buChar char="•"/>
            </a:pPr>
            <a:endParaRPr lang="ru-RU" sz="2000" dirty="0">
              <a:solidFill>
                <a:schemeClr val="bg1"/>
              </a:solidFill>
              <a:latin typeface="Open sans"/>
            </a:endParaRPr>
          </a:p>
          <a:p>
            <a:pPr marL="228600" indent="-228600">
              <a:lnSpc>
                <a:spcPct val="90000"/>
              </a:lnSpc>
              <a:buClr>
                <a:schemeClr val="lt1"/>
              </a:buClr>
              <a:buSzPts val="1800"/>
              <a:buFont typeface="Arial"/>
              <a:buChar char="•"/>
            </a:pPr>
            <a:r>
              <a:rPr lang="ru-RU" sz="2000" dirty="0" smtClean="0">
                <a:solidFill>
                  <a:schemeClr val="bg1"/>
                </a:solidFill>
                <a:latin typeface="Open sans"/>
              </a:rPr>
              <a:t>Аптечные учреждения ≠ высшее </a:t>
            </a:r>
            <a:r>
              <a:rPr lang="ru-RU" sz="2000" smtClean="0">
                <a:solidFill>
                  <a:schemeClr val="bg1"/>
                </a:solidFill>
                <a:latin typeface="Open sans"/>
              </a:rPr>
              <a:t>фармацевтическое образование</a:t>
            </a:r>
            <a:endParaRPr lang="ru-RU" sz="1900" dirty="0">
              <a:solidFill>
                <a:schemeClr val="bg1"/>
              </a:solidFill>
              <a:latin typeface="Open sans"/>
            </a:endParaRPr>
          </a:p>
          <a:p>
            <a:pPr>
              <a:lnSpc>
                <a:spcPct val="90000"/>
              </a:lnSpc>
              <a:buClr>
                <a:schemeClr val="lt1"/>
              </a:buClr>
              <a:buSzPts val="1800"/>
            </a:pPr>
            <a:endParaRPr lang="ru-RU" sz="1900" dirty="0" smtClean="0">
              <a:solidFill>
                <a:schemeClr val="bg1"/>
              </a:solidFill>
              <a:latin typeface="Open sans"/>
            </a:endParaRPr>
          </a:p>
          <a:p>
            <a:pPr lvl="0">
              <a:lnSpc>
                <a:spcPct val="90000"/>
              </a:lnSpc>
              <a:buClr>
                <a:schemeClr val="lt1"/>
              </a:buClr>
              <a:buSzPts val="1800"/>
            </a:pPr>
            <a:endParaRPr lang="ru-RU" sz="1800" dirty="0" smtClean="0">
              <a:solidFill>
                <a:schemeClr val="bg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lvl="0">
              <a:lnSpc>
                <a:spcPct val="90000"/>
              </a:lnSpc>
              <a:buClr>
                <a:schemeClr val="lt1"/>
              </a:buClr>
              <a:buSzPts val="1800"/>
            </a:pPr>
            <a:r>
              <a:rPr lang="ru-RU" sz="1800" dirty="0" smtClean="0">
                <a:solidFill>
                  <a:schemeClr val="bg1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endParaRPr sz="1800" dirty="0">
              <a:solidFill>
                <a:schemeClr val="bg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04" name="Google Shape;104;p2"/>
          <p:cNvSpPr/>
          <p:nvPr/>
        </p:nvSpPr>
        <p:spPr>
          <a:xfrm>
            <a:off x="11610890" y="2031098"/>
            <a:ext cx="616200" cy="3688200"/>
          </a:xfrm>
          <a:prstGeom prst="rect">
            <a:avLst/>
          </a:prstGeom>
          <a:solidFill>
            <a:srgbClr val="3F6CB1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60425" y="2031088"/>
            <a:ext cx="4650465" cy="368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200397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2"/>
          <p:cNvSpPr/>
          <p:nvPr/>
        </p:nvSpPr>
        <p:spPr>
          <a:xfrm>
            <a:off x="0" y="2031088"/>
            <a:ext cx="6960600" cy="3688200"/>
          </a:xfrm>
          <a:prstGeom prst="rect">
            <a:avLst/>
          </a:prstGeom>
          <a:solidFill>
            <a:srgbClr val="3F6CB1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1" name="Google Shape;101;p2"/>
          <p:cNvSpPr txBox="1">
            <a:spLocks noGrp="1"/>
          </p:cNvSpPr>
          <p:nvPr>
            <p:ph type="title"/>
          </p:nvPr>
        </p:nvSpPr>
        <p:spPr>
          <a:xfrm>
            <a:off x="559341" y="368156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lvl="0">
              <a:buSzPts val="2600"/>
            </a:pPr>
            <a:r>
              <a:rPr lang="ru-RU" sz="2400" b="1" dirty="0">
                <a:latin typeface="Montserrat"/>
              </a:rPr>
              <a:t>И</a:t>
            </a:r>
            <a:r>
              <a:rPr lang="ru-RU" sz="2400" b="1" dirty="0" smtClean="0">
                <a:latin typeface="Montserrat"/>
              </a:rPr>
              <a:t>нститут фармации: где работают выпускники</a:t>
            </a:r>
            <a:r>
              <a:rPr lang="ru-RU" sz="2600" b="1" dirty="0" smtClean="0">
                <a:latin typeface="Montserrat"/>
                <a:ea typeface="Montserrat"/>
                <a:cs typeface="Montserrat"/>
                <a:sym typeface="Montserrat"/>
              </a:rPr>
              <a:t> </a:t>
            </a:r>
            <a:endParaRPr lang="ru-RU" sz="2600" b="1" dirty="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03" name="Google Shape;103;p2"/>
          <p:cNvSpPr txBox="1"/>
          <p:nvPr/>
        </p:nvSpPr>
        <p:spPr>
          <a:xfrm>
            <a:off x="559341" y="2546045"/>
            <a:ext cx="6109314" cy="291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indent="-228600">
              <a:lnSpc>
                <a:spcPct val="90000"/>
              </a:lnSpc>
              <a:buClr>
                <a:schemeClr val="lt1"/>
              </a:buClr>
              <a:buSzPts val="1800"/>
              <a:buFont typeface="Arial"/>
              <a:buChar char="•"/>
            </a:pPr>
            <a:endParaRPr lang="ru-RU" sz="2000" dirty="0" smtClean="0">
              <a:solidFill>
                <a:schemeClr val="bg1"/>
              </a:solidFill>
              <a:latin typeface="Open sans"/>
            </a:endParaRPr>
          </a:p>
          <a:p>
            <a:pPr marL="228600" indent="-228600">
              <a:lnSpc>
                <a:spcPct val="90000"/>
              </a:lnSpc>
              <a:buClr>
                <a:schemeClr val="lt1"/>
              </a:buClr>
              <a:buSzPts val="1800"/>
              <a:buFont typeface="Arial"/>
              <a:buChar char="•"/>
            </a:pPr>
            <a:endParaRPr lang="ru-RU" sz="2000" dirty="0">
              <a:solidFill>
                <a:schemeClr val="bg1"/>
              </a:solidFill>
              <a:latin typeface="Open sans"/>
            </a:endParaRPr>
          </a:p>
          <a:p>
            <a:pPr marL="228600" indent="-228600">
              <a:lnSpc>
                <a:spcPct val="90000"/>
              </a:lnSpc>
              <a:buClr>
                <a:schemeClr val="lt1"/>
              </a:buClr>
              <a:buSzPts val="1800"/>
              <a:buFont typeface="Arial"/>
              <a:buChar char="•"/>
            </a:pPr>
            <a:endParaRPr lang="ru-RU" sz="2000" dirty="0" smtClean="0">
              <a:solidFill>
                <a:schemeClr val="bg1"/>
              </a:solidFill>
              <a:latin typeface="Open sans"/>
            </a:endParaRPr>
          </a:p>
          <a:p>
            <a:pPr marL="228600" indent="-228600">
              <a:lnSpc>
                <a:spcPct val="90000"/>
              </a:lnSpc>
              <a:buClr>
                <a:schemeClr val="lt1"/>
              </a:buClr>
              <a:buSzPts val="1800"/>
              <a:buFont typeface="Arial"/>
              <a:buChar char="•"/>
            </a:pPr>
            <a:endParaRPr lang="ru-RU" sz="2000" dirty="0">
              <a:solidFill>
                <a:schemeClr val="bg1"/>
              </a:solidFill>
              <a:latin typeface="Open sans"/>
            </a:endParaRPr>
          </a:p>
          <a:p>
            <a:pPr marL="228600" indent="-228600">
              <a:lnSpc>
                <a:spcPct val="90000"/>
              </a:lnSpc>
              <a:buClr>
                <a:schemeClr val="lt1"/>
              </a:buClr>
              <a:buSzPts val="1800"/>
              <a:buFont typeface="Arial"/>
              <a:buChar char="•"/>
            </a:pPr>
            <a:r>
              <a:rPr lang="ru-RU" sz="2000" dirty="0" smtClean="0">
                <a:solidFill>
                  <a:schemeClr val="bg1"/>
                </a:solidFill>
                <a:latin typeface="Open sans"/>
              </a:rPr>
              <a:t>Технологи </a:t>
            </a:r>
            <a:r>
              <a:rPr lang="ru-RU" sz="2000" dirty="0">
                <a:solidFill>
                  <a:schemeClr val="bg1"/>
                </a:solidFill>
                <a:latin typeface="Open sans"/>
              </a:rPr>
              <a:t>фармацевтических предприятий</a:t>
            </a:r>
          </a:p>
          <a:p>
            <a:pPr>
              <a:lnSpc>
                <a:spcPct val="90000"/>
              </a:lnSpc>
              <a:buClr>
                <a:schemeClr val="lt1"/>
              </a:buClr>
              <a:buSzPts val="1800"/>
            </a:pPr>
            <a:endParaRPr lang="ru-RU" sz="1900" dirty="0" smtClean="0">
              <a:solidFill>
                <a:schemeClr val="bg1"/>
              </a:solidFill>
              <a:latin typeface="Open sans"/>
            </a:endParaRPr>
          </a:p>
          <a:p>
            <a:pPr>
              <a:lnSpc>
                <a:spcPct val="90000"/>
              </a:lnSpc>
              <a:buClr>
                <a:schemeClr val="lt1"/>
              </a:buClr>
              <a:buSzPts val="1800"/>
            </a:pPr>
            <a:endParaRPr lang="ru-RU" sz="1900" dirty="0" smtClean="0">
              <a:solidFill>
                <a:schemeClr val="bg1"/>
              </a:solidFill>
              <a:latin typeface="Open sans"/>
            </a:endParaRPr>
          </a:p>
          <a:p>
            <a:pPr lvl="0">
              <a:lnSpc>
                <a:spcPct val="90000"/>
              </a:lnSpc>
              <a:buClr>
                <a:schemeClr val="lt1"/>
              </a:buClr>
              <a:buSzPts val="1800"/>
            </a:pPr>
            <a:endParaRPr lang="ru-RU" sz="1800" dirty="0" smtClean="0">
              <a:solidFill>
                <a:schemeClr val="bg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lvl="0">
              <a:lnSpc>
                <a:spcPct val="90000"/>
              </a:lnSpc>
              <a:buClr>
                <a:schemeClr val="lt1"/>
              </a:buClr>
              <a:buSzPts val="1800"/>
            </a:pPr>
            <a:r>
              <a:rPr lang="ru-RU" sz="1800" dirty="0" smtClean="0">
                <a:solidFill>
                  <a:schemeClr val="bg1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endParaRPr sz="1800" dirty="0">
              <a:solidFill>
                <a:schemeClr val="bg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04" name="Google Shape;104;p2"/>
          <p:cNvSpPr/>
          <p:nvPr/>
        </p:nvSpPr>
        <p:spPr>
          <a:xfrm>
            <a:off x="11610890" y="2031098"/>
            <a:ext cx="616200" cy="3688200"/>
          </a:xfrm>
          <a:prstGeom prst="rect">
            <a:avLst/>
          </a:prstGeom>
          <a:solidFill>
            <a:srgbClr val="3F6CB1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60600" y="2033768"/>
            <a:ext cx="4650290" cy="368552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0122" y="30786"/>
            <a:ext cx="3118752" cy="1040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6317690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2"/>
          <p:cNvSpPr/>
          <p:nvPr/>
        </p:nvSpPr>
        <p:spPr>
          <a:xfrm>
            <a:off x="0" y="2031088"/>
            <a:ext cx="6960600" cy="3688200"/>
          </a:xfrm>
          <a:prstGeom prst="rect">
            <a:avLst/>
          </a:prstGeom>
          <a:solidFill>
            <a:srgbClr val="3F6CB1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1" name="Google Shape;101;p2"/>
          <p:cNvSpPr txBox="1">
            <a:spLocks noGrp="1"/>
          </p:cNvSpPr>
          <p:nvPr>
            <p:ph type="title"/>
          </p:nvPr>
        </p:nvSpPr>
        <p:spPr>
          <a:xfrm>
            <a:off x="559341" y="368156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lvl="0">
              <a:buSzPts val="2600"/>
            </a:pPr>
            <a:r>
              <a:rPr lang="ru-RU" sz="2400" b="1" dirty="0">
                <a:latin typeface="Montserrat"/>
              </a:rPr>
              <a:t>И</a:t>
            </a:r>
            <a:r>
              <a:rPr lang="ru-RU" sz="2400" b="1" dirty="0" smtClean="0">
                <a:latin typeface="Montserrat"/>
              </a:rPr>
              <a:t>нститут фармации: где работают выпускники</a:t>
            </a:r>
            <a:r>
              <a:rPr lang="ru-RU" sz="2600" b="1" dirty="0" smtClean="0">
                <a:latin typeface="Montserrat"/>
                <a:ea typeface="Montserrat"/>
                <a:cs typeface="Montserrat"/>
                <a:sym typeface="Montserrat"/>
              </a:rPr>
              <a:t> </a:t>
            </a:r>
            <a:endParaRPr lang="ru-RU" sz="2600" b="1" dirty="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03" name="Google Shape;103;p2"/>
          <p:cNvSpPr txBox="1"/>
          <p:nvPr/>
        </p:nvSpPr>
        <p:spPr>
          <a:xfrm>
            <a:off x="559341" y="2546045"/>
            <a:ext cx="6109314" cy="291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lnSpcReduction="10000"/>
          </a:bodyPr>
          <a:lstStyle/>
          <a:p>
            <a:pPr marL="228600" indent="-228600">
              <a:lnSpc>
                <a:spcPct val="90000"/>
              </a:lnSpc>
              <a:buClr>
                <a:schemeClr val="lt1"/>
              </a:buClr>
              <a:buSzPts val="1800"/>
              <a:buFont typeface="Arial"/>
              <a:buChar char="•"/>
            </a:pPr>
            <a:endParaRPr lang="ru-RU" sz="2000" dirty="0" smtClean="0">
              <a:solidFill>
                <a:schemeClr val="bg1"/>
              </a:solidFill>
              <a:latin typeface="Open sans"/>
            </a:endParaRPr>
          </a:p>
          <a:p>
            <a:pPr marL="228600" indent="-228600">
              <a:lnSpc>
                <a:spcPct val="90000"/>
              </a:lnSpc>
              <a:buClr>
                <a:schemeClr val="lt1"/>
              </a:buClr>
              <a:buSzPts val="1800"/>
              <a:buFont typeface="Arial"/>
              <a:buChar char="•"/>
            </a:pPr>
            <a:endParaRPr lang="ru-RU" sz="2000" dirty="0">
              <a:solidFill>
                <a:schemeClr val="bg1"/>
              </a:solidFill>
              <a:latin typeface="Open sans"/>
            </a:endParaRPr>
          </a:p>
          <a:p>
            <a:pPr marL="228600" indent="-228600">
              <a:lnSpc>
                <a:spcPct val="90000"/>
              </a:lnSpc>
              <a:buClr>
                <a:schemeClr val="lt1"/>
              </a:buClr>
              <a:buSzPts val="1800"/>
              <a:buFont typeface="Arial"/>
              <a:buChar char="•"/>
            </a:pPr>
            <a:endParaRPr lang="ru-RU" sz="2000" dirty="0" smtClean="0">
              <a:solidFill>
                <a:schemeClr val="bg1"/>
              </a:solidFill>
              <a:latin typeface="Open sans"/>
            </a:endParaRPr>
          </a:p>
          <a:p>
            <a:pPr marL="228600" indent="-228600">
              <a:lnSpc>
                <a:spcPct val="90000"/>
              </a:lnSpc>
              <a:buClr>
                <a:schemeClr val="lt1"/>
              </a:buClr>
              <a:buSzPts val="1800"/>
              <a:buFont typeface="Arial"/>
              <a:buChar char="•"/>
            </a:pPr>
            <a:endParaRPr lang="ru-RU" sz="2000" dirty="0">
              <a:solidFill>
                <a:schemeClr val="bg1"/>
              </a:solidFill>
              <a:latin typeface="Open sans"/>
            </a:endParaRPr>
          </a:p>
          <a:p>
            <a:pPr marL="228600" indent="-228600">
              <a:lnSpc>
                <a:spcPct val="90000"/>
              </a:lnSpc>
              <a:buClr>
                <a:schemeClr val="lt1"/>
              </a:buClr>
              <a:buSzPts val="1800"/>
              <a:buFont typeface="Arial"/>
              <a:buChar char="•"/>
            </a:pPr>
            <a:r>
              <a:rPr lang="ru-RU" sz="2000" dirty="0" smtClean="0">
                <a:solidFill>
                  <a:schemeClr val="bg1"/>
                </a:solidFill>
                <a:latin typeface="Open sans"/>
              </a:rPr>
              <a:t>Отделы </a:t>
            </a:r>
            <a:r>
              <a:rPr lang="ru-RU" sz="2000" dirty="0">
                <a:solidFill>
                  <a:schemeClr val="bg1"/>
                </a:solidFill>
                <a:latin typeface="Open sans"/>
              </a:rPr>
              <a:t>контроля качества фармацевтических предприятий</a:t>
            </a:r>
          </a:p>
          <a:p>
            <a:pPr>
              <a:lnSpc>
                <a:spcPct val="90000"/>
              </a:lnSpc>
              <a:buClr>
                <a:schemeClr val="lt1"/>
              </a:buClr>
              <a:buSzPts val="1800"/>
            </a:pPr>
            <a:endParaRPr lang="ru-RU" sz="2000" dirty="0">
              <a:solidFill>
                <a:schemeClr val="bg1"/>
              </a:solidFill>
              <a:latin typeface="Open sans"/>
            </a:endParaRPr>
          </a:p>
          <a:p>
            <a:pPr>
              <a:lnSpc>
                <a:spcPct val="90000"/>
              </a:lnSpc>
              <a:buClr>
                <a:schemeClr val="lt1"/>
              </a:buClr>
              <a:buSzPts val="1800"/>
            </a:pPr>
            <a:endParaRPr lang="ru-RU" sz="1900" dirty="0" smtClean="0">
              <a:solidFill>
                <a:schemeClr val="bg1"/>
              </a:solidFill>
              <a:latin typeface="Open sans"/>
            </a:endParaRPr>
          </a:p>
          <a:p>
            <a:pPr>
              <a:lnSpc>
                <a:spcPct val="90000"/>
              </a:lnSpc>
              <a:buClr>
                <a:schemeClr val="lt1"/>
              </a:buClr>
              <a:buSzPts val="1800"/>
            </a:pPr>
            <a:endParaRPr lang="ru-RU" sz="1900" dirty="0" smtClean="0">
              <a:solidFill>
                <a:schemeClr val="bg1"/>
              </a:solidFill>
              <a:latin typeface="Open sans"/>
            </a:endParaRPr>
          </a:p>
          <a:p>
            <a:pPr lvl="0">
              <a:lnSpc>
                <a:spcPct val="90000"/>
              </a:lnSpc>
              <a:buClr>
                <a:schemeClr val="lt1"/>
              </a:buClr>
              <a:buSzPts val="1800"/>
            </a:pPr>
            <a:endParaRPr lang="ru-RU" sz="1800" dirty="0" smtClean="0">
              <a:solidFill>
                <a:schemeClr val="bg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lvl="0">
              <a:lnSpc>
                <a:spcPct val="90000"/>
              </a:lnSpc>
              <a:buClr>
                <a:schemeClr val="lt1"/>
              </a:buClr>
              <a:buSzPts val="1800"/>
            </a:pPr>
            <a:r>
              <a:rPr lang="ru-RU" sz="1800" dirty="0" smtClean="0">
                <a:solidFill>
                  <a:schemeClr val="bg1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endParaRPr sz="1800" dirty="0">
              <a:solidFill>
                <a:schemeClr val="bg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04" name="Google Shape;104;p2"/>
          <p:cNvSpPr/>
          <p:nvPr/>
        </p:nvSpPr>
        <p:spPr>
          <a:xfrm>
            <a:off x="11610890" y="2031098"/>
            <a:ext cx="616200" cy="3688200"/>
          </a:xfrm>
          <a:prstGeom prst="rect">
            <a:avLst/>
          </a:prstGeom>
          <a:solidFill>
            <a:srgbClr val="3F6CB1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60601" y="2031089"/>
            <a:ext cx="4650290" cy="36882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0122" y="30786"/>
            <a:ext cx="3118752" cy="1040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5765651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2"/>
          <p:cNvSpPr/>
          <p:nvPr/>
        </p:nvSpPr>
        <p:spPr>
          <a:xfrm>
            <a:off x="0" y="2031088"/>
            <a:ext cx="6960600" cy="3688200"/>
          </a:xfrm>
          <a:prstGeom prst="rect">
            <a:avLst/>
          </a:prstGeom>
          <a:solidFill>
            <a:srgbClr val="3F6CB1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1" name="Google Shape;101;p2"/>
          <p:cNvSpPr txBox="1">
            <a:spLocks noGrp="1"/>
          </p:cNvSpPr>
          <p:nvPr>
            <p:ph type="title"/>
          </p:nvPr>
        </p:nvSpPr>
        <p:spPr>
          <a:xfrm>
            <a:off x="559341" y="368156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lvl="0">
              <a:buSzPts val="2600"/>
            </a:pPr>
            <a:r>
              <a:rPr lang="ru-RU" sz="2400" b="1" dirty="0">
                <a:latin typeface="Montserrat"/>
              </a:rPr>
              <a:t>И</a:t>
            </a:r>
            <a:r>
              <a:rPr lang="ru-RU" sz="2400" b="1" dirty="0" smtClean="0">
                <a:latin typeface="Montserrat"/>
              </a:rPr>
              <a:t>нститут фармации: где работают выпускники</a:t>
            </a:r>
            <a:r>
              <a:rPr lang="ru-RU" sz="2600" b="1" dirty="0" smtClean="0">
                <a:latin typeface="Montserrat"/>
                <a:ea typeface="Montserrat"/>
                <a:cs typeface="Montserrat"/>
                <a:sym typeface="Montserrat"/>
              </a:rPr>
              <a:t> </a:t>
            </a:r>
            <a:endParaRPr lang="ru-RU" sz="2600" b="1" dirty="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03" name="Google Shape;103;p2"/>
          <p:cNvSpPr txBox="1"/>
          <p:nvPr/>
        </p:nvSpPr>
        <p:spPr>
          <a:xfrm>
            <a:off x="559341" y="2546045"/>
            <a:ext cx="6109314" cy="291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indent="-228600">
              <a:lnSpc>
                <a:spcPct val="90000"/>
              </a:lnSpc>
              <a:buClr>
                <a:schemeClr val="lt1"/>
              </a:buClr>
              <a:buSzPts val="1800"/>
              <a:buFont typeface="Arial"/>
              <a:buChar char="•"/>
            </a:pPr>
            <a:endParaRPr lang="ru-RU" sz="2000" dirty="0" smtClean="0">
              <a:solidFill>
                <a:schemeClr val="bg1"/>
              </a:solidFill>
              <a:latin typeface="Open sans"/>
            </a:endParaRPr>
          </a:p>
          <a:p>
            <a:pPr marL="228600" indent="-228600">
              <a:lnSpc>
                <a:spcPct val="90000"/>
              </a:lnSpc>
              <a:buClr>
                <a:schemeClr val="lt1"/>
              </a:buClr>
              <a:buSzPts val="1800"/>
              <a:buFont typeface="Arial"/>
              <a:buChar char="•"/>
            </a:pPr>
            <a:endParaRPr lang="ru-RU" sz="2000" dirty="0">
              <a:solidFill>
                <a:schemeClr val="bg1"/>
              </a:solidFill>
              <a:latin typeface="Open sans"/>
            </a:endParaRPr>
          </a:p>
          <a:p>
            <a:pPr marL="228600" indent="-228600">
              <a:lnSpc>
                <a:spcPct val="90000"/>
              </a:lnSpc>
              <a:buClr>
                <a:schemeClr val="lt1"/>
              </a:buClr>
              <a:buSzPts val="1800"/>
              <a:buFont typeface="Arial"/>
              <a:buChar char="•"/>
            </a:pPr>
            <a:endParaRPr lang="ru-RU" sz="2000" dirty="0" smtClean="0">
              <a:solidFill>
                <a:schemeClr val="bg1"/>
              </a:solidFill>
              <a:latin typeface="Open sans"/>
            </a:endParaRPr>
          </a:p>
          <a:p>
            <a:pPr marL="228600" indent="-228600">
              <a:lnSpc>
                <a:spcPct val="90000"/>
              </a:lnSpc>
              <a:buClr>
                <a:schemeClr val="lt1"/>
              </a:buClr>
              <a:buSzPts val="1800"/>
              <a:buFont typeface="Arial"/>
              <a:buChar char="•"/>
            </a:pPr>
            <a:endParaRPr lang="ru-RU" sz="2000" dirty="0">
              <a:solidFill>
                <a:schemeClr val="bg1"/>
              </a:solidFill>
              <a:latin typeface="Open sans"/>
            </a:endParaRPr>
          </a:p>
          <a:p>
            <a:pPr marL="228600" indent="-228600">
              <a:lnSpc>
                <a:spcPct val="90000"/>
              </a:lnSpc>
              <a:buClr>
                <a:schemeClr val="lt1"/>
              </a:buClr>
              <a:buSzPts val="1800"/>
              <a:buFont typeface="Arial"/>
              <a:buChar char="•"/>
            </a:pPr>
            <a:r>
              <a:rPr lang="en-US" sz="2000" dirty="0">
                <a:solidFill>
                  <a:schemeClr val="bg1"/>
                </a:solidFill>
                <a:latin typeface="Open sans"/>
              </a:rPr>
              <a:t>R&amp;D </a:t>
            </a:r>
            <a:r>
              <a:rPr lang="ru-RU" sz="2000" dirty="0">
                <a:solidFill>
                  <a:schemeClr val="bg1"/>
                </a:solidFill>
                <a:latin typeface="Open sans"/>
              </a:rPr>
              <a:t>отделы фармацевтических компаний и предприятий</a:t>
            </a:r>
          </a:p>
          <a:p>
            <a:pPr>
              <a:lnSpc>
                <a:spcPct val="90000"/>
              </a:lnSpc>
              <a:buClr>
                <a:schemeClr val="lt1"/>
              </a:buClr>
              <a:buSzPts val="1800"/>
            </a:pPr>
            <a:endParaRPr lang="ru-RU" sz="1900" dirty="0" smtClean="0">
              <a:solidFill>
                <a:schemeClr val="bg1"/>
              </a:solidFill>
              <a:latin typeface="Open sans"/>
            </a:endParaRPr>
          </a:p>
          <a:p>
            <a:pPr>
              <a:lnSpc>
                <a:spcPct val="90000"/>
              </a:lnSpc>
              <a:buClr>
                <a:schemeClr val="lt1"/>
              </a:buClr>
              <a:buSzPts val="1800"/>
            </a:pPr>
            <a:endParaRPr lang="ru-RU" sz="1900" dirty="0" smtClean="0">
              <a:solidFill>
                <a:schemeClr val="bg1"/>
              </a:solidFill>
              <a:latin typeface="Open sans"/>
            </a:endParaRPr>
          </a:p>
          <a:p>
            <a:pPr lvl="0">
              <a:lnSpc>
                <a:spcPct val="90000"/>
              </a:lnSpc>
              <a:buClr>
                <a:schemeClr val="lt1"/>
              </a:buClr>
              <a:buSzPts val="1800"/>
            </a:pPr>
            <a:endParaRPr lang="ru-RU" sz="1800" dirty="0" smtClean="0">
              <a:solidFill>
                <a:schemeClr val="bg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lvl="0">
              <a:lnSpc>
                <a:spcPct val="90000"/>
              </a:lnSpc>
              <a:buClr>
                <a:schemeClr val="lt1"/>
              </a:buClr>
              <a:buSzPts val="1800"/>
            </a:pPr>
            <a:r>
              <a:rPr lang="ru-RU" sz="1800" dirty="0" smtClean="0">
                <a:solidFill>
                  <a:schemeClr val="bg1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endParaRPr sz="1800" dirty="0">
              <a:solidFill>
                <a:schemeClr val="bg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04" name="Google Shape;104;p2"/>
          <p:cNvSpPr/>
          <p:nvPr/>
        </p:nvSpPr>
        <p:spPr>
          <a:xfrm>
            <a:off x="11610890" y="2031098"/>
            <a:ext cx="616200" cy="3688200"/>
          </a:xfrm>
          <a:prstGeom prst="rect">
            <a:avLst/>
          </a:prstGeom>
          <a:solidFill>
            <a:srgbClr val="3F6CB1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60600" y="2031088"/>
            <a:ext cx="4650290" cy="36882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0122" y="30786"/>
            <a:ext cx="3118752" cy="1040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9373817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2"/>
          <p:cNvSpPr/>
          <p:nvPr/>
        </p:nvSpPr>
        <p:spPr>
          <a:xfrm>
            <a:off x="0" y="2031088"/>
            <a:ext cx="6960600" cy="3688200"/>
          </a:xfrm>
          <a:prstGeom prst="rect">
            <a:avLst/>
          </a:prstGeom>
          <a:solidFill>
            <a:srgbClr val="3F6CB1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1" name="Google Shape;101;p2"/>
          <p:cNvSpPr txBox="1">
            <a:spLocks noGrp="1"/>
          </p:cNvSpPr>
          <p:nvPr>
            <p:ph type="title"/>
          </p:nvPr>
        </p:nvSpPr>
        <p:spPr>
          <a:xfrm>
            <a:off x="559341" y="368156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lvl="0">
              <a:buSzPts val="2600"/>
            </a:pPr>
            <a:r>
              <a:rPr lang="ru-RU" sz="2400" b="1" dirty="0">
                <a:latin typeface="Montserrat"/>
              </a:rPr>
              <a:t>И</a:t>
            </a:r>
            <a:r>
              <a:rPr lang="ru-RU" sz="2400" b="1" dirty="0" smtClean="0">
                <a:latin typeface="Montserrat"/>
              </a:rPr>
              <a:t>нститут фармации: где работают выпускники</a:t>
            </a:r>
            <a:r>
              <a:rPr lang="ru-RU" sz="2600" b="1" dirty="0" smtClean="0">
                <a:latin typeface="Montserrat"/>
                <a:ea typeface="Montserrat"/>
                <a:cs typeface="Montserrat"/>
                <a:sym typeface="Montserrat"/>
              </a:rPr>
              <a:t> </a:t>
            </a:r>
            <a:endParaRPr lang="ru-RU" sz="2600" b="1" dirty="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03" name="Google Shape;103;p2"/>
          <p:cNvSpPr txBox="1"/>
          <p:nvPr/>
        </p:nvSpPr>
        <p:spPr>
          <a:xfrm>
            <a:off x="559341" y="2546045"/>
            <a:ext cx="6109314" cy="291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indent="-228600">
              <a:lnSpc>
                <a:spcPct val="90000"/>
              </a:lnSpc>
              <a:buClr>
                <a:schemeClr val="lt1"/>
              </a:buClr>
              <a:buSzPts val="1800"/>
              <a:buFont typeface="Arial"/>
              <a:buChar char="•"/>
            </a:pPr>
            <a:endParaRPr lang="ru-RU" sz="2000" dirty="0" smtClean="0">
              <a:solidFill>
                <a:schemeClr val="bg1"/>
              </a:solidFill>
              <a:latin typeface="Open sans"/>
            </a:endParaRPr>
          </a:p>
          <a:p>
            <a:pPr marL="228600" indent="-228600">
              <a:lnSpc>
                <a:spcPct val="90000"/>
              </a:lnSpc>
              <a:buClr>
                <a:schemeClr val="lt1"/>
              </a:buClr>
              <a:buSzPts val="1800"/>
              <a:buFont typeface="Arial"/>
              <a:buChar char="•"/>
            </a:pPr>
            <a:endParaRPr lang="ru-RU" sz="2000" dirty="0">
              <a:solidFill>
                <a:schemeClr val="bg1"/>
              </a:solidFill>
              <a:latin typeface="Open sans"/>
            </a:endParaRPr>
          </a:p>
          <a:p>
            <a:pPr marL="228600" indent="-228600">
              <a:lnSpc>
                <a:spcPct val="90000"/>
              </a:lnSpc>
              <a:buClr>
                <a:schemeClr val="lt1"/>
              </a:buClr>
              <a:buSzPts val="1800"/>
              <a:buFont typeface="Arial"/>
              <a:buChar char="•"/>
            </a:pPr>
            <a:endParaRPr lang="ru-RU" sz="2000" dirty="0" smtClean="0">
              <a:solidFill>
                <a:schemeClr val="bg1"/>
              </a:solidFill>
              <a:latin typeface="Open sans"/>
            </a:endParaRPr>
          </a:p>
          <a:p>
            <a:pPr marL="228600" indent="-228600">
              <a:lnSpc>
                <a:spcPct val="90000"/>
              </a:lnSpc>
              <a:buClr>
                <a:schemeClr val="lt1"/>
              </a:buClr>
              <a:buSzPts val="1800"/>
              <a:buFont typeface="Arial"/>
              <a:buChar char="•"/>
            </a:pPr>
            <a:endParaRPr lang="ru-RU" sz="2000" dirty="0">
              <a:solidFill>
                <a:schemeClr val="bg1"/>
              </a:solidFill>
              <a:latin typeface="Open sans"/>
            </a:endParaRPr>
          </a:p>
          <a:p>
            <a:pPr marL="228600" indent="-228600">
              <a:lnSpc>
                <a:spcPct val="90000"/>
              </a:lnSpc>
              <a:buClr>
                <a:schemeClr val="lt1"/>
              </a:buClr>
              <a:buSzPts val="1800"/>
              <a:buFont typeface="Arial"/>
              <a:buChar char="•"/>
            </a:pPr>
            <a:r>
              <a:rPr lang="ru-RU" sz="2000" dirty="0">
                <a:solidFill>
                  <a:schemeClr val="bg1"/>
                </a:solidFill>
                <a:latin typeface="Open sans"/>
              </a:rPr>
              <a:t>Менеджмент, отделы маркетинга фармацевтических компаний и </a:t>
            </a:r>
            <a:r>
              <a:rPr lang="ru-RU" sz="2000" dirty="0" smtClean="0">
                <a:solidFill>
                  <a:schemeClr val="bg1"/>
                </a:solidFill>
                <a:latin typeface="Open sans"/>
              </a:rPr>
              <a:t>предприятий</a:t>
            </a:r>
            <a:endParaRPr lang="ru-RU" sz="2000" dirty="0">
              <a:solidFill>
                <a:schemeClr val="bg1"/>
              </a:solidFill>
              <a:latin typeface="Open sans"/>
            </a:endParaRPr>
          </a:p>
          <a:p>
            <a:pPr>
              <a:lnSpc>
                <a:spcPct val="90000"/>
              </a:lnSpc>
              <a:buClr>
                <a:schemeClr val="lt1"/>
              </a:buClr>
              <a:buSzPts val="1800"/>
            </a:pPr>
            <a:endParaRPr lang="ru-RU" sz="1900" dirty="0" smtClean="0">
              <a:solidFill>
                <a:schemeClr val="bg1"/>
              </a:solidFill>
              <a:latin typeface="Open sans"/>
            </a:endParaRPr>
          </a:p>
          <a:p>
            <a:pPr>
              <a:lnSpc>
                <a:spcPct val="90000"/>
              </a:lnSpc>
              <a:buClr>
                <a:schemeClr val="lt1"/>
              </a:buClr>
              <a:buSzPts val="1800"/>
            </a:pPr>
            <a:endParaRPr lang="ru-RU" sz="1900" dirty="0" smtClean="0">
              <a:solidFill>
                <a:schemeClr val="bg1"/>
              </a:solidFill>
              <a:latin typeface="Open sans"/>
            </a:endParaRPr>
          </a:p>
          <a:p>
            <a:pPr lvl="0">
              <a:lnSpc>
                <a:spcPct val="90000"/>
              </a:lnSpc>
              <a:buClr>
                <a:schemeClr val="lt1"/>
              </a:buClr>
              <a:buSzPts val="1800"/>
            </a:pPr>
            <a:endParaRPr lang="ru-RU" sz="1800" dirty="0" smtClean="0">
              <a:solidFill>
                <a:schemeClr val="bg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lvl="0">
              <a:lnSpc>
                <a:spcPct val="90000"/>
              </a:lnSpc>
              <a:buClr>
                <a:schemeClr val="lt1"/>
              </a:buClr>
              <a:buSzPts val="1800"/>
            </a:pPr>
            <a:r>
              <a:rPr lang="ru-RU" sz="1800" dirty="0" smtClean="0">
                <a:solidFill>
                  <a:schemeClr val="bg1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endParaRPr sz="1800" dirty="0">
              <a:solidFill>
                <a:schemeClr val="bg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04" name="Google Shape;104;p2"/>
          <p:cNvSpPr/>
          <p:nvPr/>
        </p:nvSpPr>
        <p:spPr>
          <a:xfrm>
            <a:off x="11610890" y="2031098"/>
            <a:ext cx="616200" cy="3688200"/>
          </a:xfrm>
          <a:prstGeom prst="rect">
            <a:avLst/>
          </a:prstGeom>
          <a:solidFill>
            <a:srgbClr val="3F6CB1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60601" y="2031088"/>
            <a:ext cx="4650290" cy="36882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0122" y="30786"/>
            <a:ext cx="3118752" cy="1040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7981171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2"/>
          <p:cNvSpPr/>
          <p:nvPr/>
        </p:nvSpPr>
        <p:spPr>
          <a:xfrm>
            <a:off x="0" y="2031088"/>
            <a:ext cx="6960600" cy="3688200"/>
          </a:xfrm>
          <a:prstGeom prst="rect">
            <a:avLst/>
          </a:prstGeom>
          <a:solidFill>
            <a:srgbClr val="3F6CB1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1" name="Google Shape;101;p2"/>
          <p:cNvSpPr txBox="1">
            <a:spLocks noGrp="1"/>
          </p:cNvSpPr>
          <p:nvPr>
            <p:ph type="title"/>
          </p:nvPr>
        </p:nvSpPr>
        <p:spPr>
          <a:xfrm>
            <a:off x="559341" y="368156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lvl="0">
              <a:buSzPts val="2600"/>
            </a:pPr>
            <a:r>
              <a:rPr lang="ru-RU" sz="2400" b="1" dirty="0">
                <a:latin typeface="Montserrat"/>
              </a:rPr>
              <a:t>И</a:t>
            </a:r>
            <a:r>
              <a:rPr lang="ru-RU" sz="2400" b="1" dirty="0" smtClean="0">
                <a:latin typeface="Montserrat"/>
              </a:rPr>
              <a:t>нститут фармации: где работают выпускники</a:t>
            </a:r>
            <a:r>
              <a:rPr lang="ru-RU" sz="2600" b="1" dirty="0" smtClean="0">
                <a:latin typeface="Montserrat"/>
                <a:ea typeface="Montserrat"/>
                <a:cs typeface="Montserrat"/>
                <a:sym typeface="Montserrat"/>
              </a:rPr>
              <a:t> </a:t>
            </a:r>
            <a:endParaRPr lang="ru-RU" sz="2600" b="1" dirty="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03" name="Google Shape;103;p2"/>
          <p:cNvSpPr txBox="1"/>
          <p:nvPr/>
        </p:nvSpPr>
        <p:spPr>
          <a:xfrm>
            <a:off x="559341" y="2546045"/>
            <a:ext cx="6109314" cy="291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lnSpcReduction="10000"/>
          </a:bodyPr>
          <a:lstStyle/>
          <a:p>
            <a:pPr marL="228600" indent="-228600">
              <a:lnSpc>
                <a:spcPct val="90000"/>
              </a:lnSpc>
              <a:buClr>
                <a:schemeClr val="lt1"/>
              </a:buClr>
              <a:buSzPts val="1800"/>
              <a:buFont typeface="Arial"/>
              <a:buChar char="•"/>
            </a:pPr>
            <a:endParaRPr lang="ru-RU" sz="2000" dirty="0" smtClean="0">
              <a:solidFill>
                <a:schemeClr val="bg1"/>
              </a:solidFill>
              <a:latin typeface="Open sans"/>
            </a:endParaRPr>
          </a:p>
          <a:p>
            <a:pPr marL="228600" indent="-228600">
              <a:lnSpc>
                <a:spcPct val="90000"/>
              </a:lnSpc>
              <a:buClr>
                <a:schemeClr val="lt1"/>
              </a:buClr>
              <a:buSzPts val="1800"/>
              <a:buFont typeface="Arial"/>
              <a:buChar char="•"/>
            </a:pPr>
            <a:endParaRPr lang="ru-RU" sz="2000" dirty="0">
              <a:solidFill>
                <a:schemeClr val="bg1"/>
              </a:solidFill>
              <a:latin typeface="Open sans"/>
            </a:endParaRPr>
          </a:p>
          <a:p>
            <a:pPr marL="228600" indent="-228600">
              <a:lnSpc>
                <a:spcPct val="90000"/>
              </a:lnSpc>
              <a:buClr>
                <a:schemeClr val="lt1"/>
              </a:buClr>
              <a:buSzPts val="1800"/>
              <a:buFont typeface="Arial"/>
              <a:buChar char="•"/>
            </a:pPr>
            <a:endParaRPr lang="ru-RU" sz="2000" dirty="0" smtClean="0">
              <a:solidFill>
                <a:schemeClr val="bg1"/>
              </a:solidFill>
              <a:latin typeface="Open sans"/>
            </a:endParaRPr>
          </a:p>
          <a:p>
            <a:pPr marL="228600" indent="-228600">
              <a:lnSpc>
                <a:spcPct val="90000"/>
              </a:lnSpc>
              <a:buClr>
                <a:schemeClr val="lt1"/>
              </a:buClr>
              <a:buSzPts val="1800"/>
              <a:buFont typeface="Arial"/>
              <a:buChar char="•"/>
            </a:pPr>
            <a:endParaRPr lang="ru-RU" sz="2000" dirty="0">
              <a:solidFill>
                <a:schemeClr val="bg1"/>
              </a:solidFill>
              <a:latin typeface="Open sans"/>
            </a:endParaRPr>
          </a:p>
          <a:p>
            <a:pPr marL="228600" indent="-228600">
              <a:lnSpc>
                <a:spcPct val="90000"/>
              </a:lnSpc>
              <a:buClr>
                <a:schemeClr val="lt1"/>
              </a:buClr>
              <a:buSzPts val="1800"/>
              <a:buFont typeface="Arial"/>
              <a:buChar char="•"/>
            </a:pPr>
            <a:r>
              <a:rPr lang="ru-RU" sz="2000" dirty="0">
                <a:solidFill>
                  <a:schemeClr val="bg1"/>
                </a:solidFill>
                <a:latin typeface="Open sans"/>
              </a:rPr>
              <a:t>Органы </a:t>
            </a:r>
            <a:r>
              <a:rPr lang="ru-RU" sz="2000" dirty="0" err="1">
                <a:solidFill>
                  <a:schemeClr val="bg1"/>
                </a:solidFill>
                <a:latin typeface="Open sans"/>
              </a:rPr>
              <a:t>фармаконадзора</a:t>
            </a:r>
            <a:r>
              <a:rPr lang="ru-RU" sz="2000" dirty="0">
                <a:solidFill>
                  <a:schemeClr val="bg1"/>
                </a:solidFill>
                <a:latin typeface="Open sans"/>
              </a:rPr>
              <a:t>, управления здравоохранением и фармацевтической службо</a:t>
            </a:r>
            <a:r>
              <a:rPr lang="ru-RU" sz="2000" dirty="0" smtClean="0">
                <a:solidFill>
                  <a:schemeClr val="bg1"/>
                </a:solidFill>
                <a:latin typeface="Open sans"/>
              </a:rPr>
              <a:t>й</a:t>
            </a:r>
            <a:endParaRPr lang="ru-RU" sz="2000" dirty="0">
              <a:solidFill>
                <a:schemeClr val="bg1"/>
              </a:solidFill>
              <a:latin typeface="Open sans"/>
            </a:endParaRPr>
          </a:p>
          <a:p>
            <a:pPr>
              <a:lnSpc>
                <a:spcPct val="90000"/>
              </a:lnSpc>
              <a:buClr>
                <a:schemeClr val="lt1"/>
              </a:buClr>
              <a:buSzPts val="1800"/>
            </a:pPr>
            <a:endParaRPr lang="ru-RU" sz="1900" dirty="0" smtClean="0">
              <a:solidFill>
                <a:schemeClr val="bg1"/>
              </a:solidFill>
              <a:latin typeface="Open sans"/>
            </a:endParaRPr>
          </a:p>
          <a:p>
            <a:pPr>
              <a:lnSpc>
                <a:spcPct val="90000"/>
              </a:lnSpc>
              <a:buClr>
                <a:schemeClr val="lt1"/>
              </a:buClr>
              <a:buSzPts val="1800"/>
            </a:pPr>
            <a:endParaRPr lang="ru-RU" sz="1900" dirty="0" smtClean="0">
              <a:solidFill>
                <a:schemeClr val="bg1"/>
              </a:solidFill>
              <a:latin typeface="Open sans"/>
            </a:endParaRPr>
          </a:p>
          <a:p>
            <a:pPr lvl="0">
              <a:lnSpc>
                <a:spcPct val="90000"/>
              </a:lnSpc>
              <a:buClr>
                <a:schemeClr val="lt1"/>
              </a:buClr>
              <a:buSzPts val="1800"/>
            </a:pPr>
            <a:endParaRPr lang="ru-RU" sz="1800" dirty="0" smtClean="0">
              <a:solidFill>
                <a:schemeClr val="bg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lvl="0">
              <a:lnSpc>
                <a:spcPct val="90000"/>
              </a:lnSpc>
              <a:buClr>
                <a:schemeClr val="lt1"/>
              </a:buClr>
              <a:buSzPts val="1800"/>
            </a:pPr>
            <a:r>
              <a:rPr lang="ru-RU" sz="1800" dirty="0" smtClean="0">
                <a:solidFill>
                  <a:schemeClr val="bg1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endParaRPr sz="1800" dirty="0">
              <a:solidFill>
                <a:schemeClr val="bg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04" name="Google Shape;104;p2"/>
          <p:cNvSpPr/>
          <p:nvPr/>
        </p:nvSpPr>
        <p:spPr>
          <a:xfrm>
            <a:off x="11610890" y="2031098"/>
            <a:ext cx="616200" cy="3688200"/>
          </a:xfrm>
          <a:prstGeom prst="rect">
            <a:avLst/>
          </a:prstGeom>
          <a:solidFill>
            <a:srgbClr val="3F6CB1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60600" y="2031088"/>
            <a:ext cx="4650290" cy="36882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0122" y="30786"/>
            <a:ext cx="3118752" cy="1040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3161906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2"/>
          <p:cNvSpPr/>
          <p:nvPr/>
        </p:nvSpPr>
        <p:spPr>
          <a:xfrm>
            <a:off x="0" y="2031088"/>
            <a:ext cx="6960600" cy="3688200"/>
          </a:xfrm>
          <a:prstGeom prst="rect">
            <a:avLst/>
          </a:prstGeom>
          <a:solidFill>
            <a:srgbClr val="3F6CB1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1" name="Google Shape;101;p2"/>
          <p:cNvSpPr txBox="1">
            <a:spLocks noGrp="1"/>
          </p:cNvSpPr>
          <p:nvPr>
            <p:ph type="title"/>
          </p:nvPr>
        </p:nvSpPr>
        <p:spPr>
          <a:xfrm>
            <a:off x="559341" y="368156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lvl="0">
              <a:buSzPts val="2600"/>
            </a:pPr>
            <a:r>
              <a:rPr lang="ru-RU" sz="2400" b="1" dirty="0">
                <a:latin typeface="Montserrat"/>
              </a:rPr>
              <a:t>И</a:t>
            </a:r>
            <a:r>
              <a:rPr lang="ru-RU" sz="2400" b="1" dirty="0" smtClean="0">
                <a:latin typeface="Montserrat"/>
              </a:rPr>
              <a:t>нститут фармации: где работают выпускники</a:t>
            </a:r>
            <a:r>
              <a:rPr lang="ru-RU" sz="2600" b="1" dirty="0" smtClean="0">
                <a:latin typeface="Montserrat"/>
                <a:ea typeface="Montserrat"/>
                <a:cs typeface="Montserrat"/>
                <a:sym typeface="Montserrat"/>
              </a:rPr>
              <a:t> </a:t>
            </a:r>
            <a:endParaRPr lang="ru-RU" sz="2600" b="1" dirty="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03" name="Google Shape;103;p2"/>
          <p:cNvSpPr txBox="1"/>
          <p:nvPr/>
        </p:nvSpPr>
        <p:spPr>
          <a:xfrm>
            <a:off x="559341" y="2546045"/>
            <a:ext cx="6109314" cy="291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indent="-228600">
              <a:lnSpc>
                <a:spcPct val="90000"/>
              </a:lnSpc>
              <a:buClr>
                <a:schemeClr val="lt1"/>
              </a:buClr>
              <a:buSzPts val="1800"/>
              <a:buFont typeface="Arial"/>
              <a:buChar char="•"/>
            </a:pPr>
            <a:endParaRPr lang="ru-RU" sz="2000" dirty="0" smtClean="0">
              <a:solidFill>
                <a:schemeClr val="bg1"/>
              </a:solidFill>
              <a:latin typeface="Open sans"/>
            </a:endParaRPr>
          </a:p>
          <a:p>
            <a:pPr marL="228600" indent="-228600">
              <a:lnSpc>
                <a:spcPct val="90000"/>
              </a:lnSpc>
              <a:buClr>
                <a:schemeClr val="lt1"/>
              </a:buClr>
              <a:buSzPts val="1800"/>
              <a:buFont typeface="Arial"/>
              <a:buChar char="•"/>
            </a:pPr>
            <a:endParaRPr lang="ru-RU" sz="2000" dirty="0">
              <a:solidFill>
                <a:schemeClr val="bg1"/>
              </a:solidFill>
              <a:latin typeface="Open sans"/>
            </a:endParaRPr>
          </a:p>
          <a:p>
            <a:pPr marL="228600" indent="-228600">
              <a:lnSpc>
                <a:spcPct val="90000"/>
              </a:lnSpc>
              <a:buClr>
                <a:schemeClr val="lt1"/>
              </a:buClr>
              <a:buSzPts val="1800"/>
              <a:buFont typeface="Arial"/>
              <a:buChar char="•"/>
            </a:pPr>
            <a:endParaRPr lang="ru-RU" sz="2000" dirty="0" smtClean="0">
              <a:solidFill>
                <a:schemeClr val="bg1"/>
              </a:solidFill>
              <a:latin typeface="Open sans"/>
            </a:endParaRPr>
          </a:p>
          <a:p>
            <a:pPr marL="228600" indent="-228600">
              <a:lnSpc>
                <a:spcPct val="90000"/>
              </a:lnSpc>
              <a:buClr>
                <a:schemeClr val="lt1"/>
              </a:buClr>
              <a:buSzPts val="1800"/>
              <a:buFont typeface="Arial"/>
              <a:buChar char="•"/>
            </a:pPr>
            <a:endParaRPr lang="ru-RU" sz="2000" dirty="0">
              <a:solidFill>
                <a:schemeClr val="bg1"/>
              </a:solidFill>
              <a:latin typeface="Open sans"/>
            </a:endParaRPr>
          </a:p>
          <a:p>
            <a:pPr marL="228600" indent="-228600">
              <a:lnSpc>
                <a:spcPct val="90000"/>
              </a:lnSpc>
              <a:buClr>
                <a:schemeClr val="lt1"/>
              </a:buClr>
              <a:buSzPts val="1800"/>
              <a:buFont typeface="Arial"/>
              <a:buChar char="•"/>
            </a:pPr>
            <a:r>
              <a:rPr lang="ru-RU" sz="2000" dirty="0">
                <a:solidFill>
                  <a:schemeClr val="bg1"/>
                </a:solidFill>
                <a:latin typeface="Open sans"/>
              </a:rPr>
              <a:t>Высшие учебные заведения, институты, факультеты фармацевтического </a:t>
            </a:r>
            <a:r>
              <a:rPr lang="ru-RU" sz="2000" dirty="0" smtClean="0">
                <a:solidFill>
                  <a:schemeClr val="bg1"/>
                </a:solidFill>
                <a:latin typeface="Open sans"/>
              </a:rPr>
              <a:t>профиля</a:t>
            </a:r>
            <a:endParaRPr lang="ru-RU" sz="2000" dirty="0">
              <a:solidFill>
                <a:schemeClr val="bg1"/>
              </a:solidFill>
              <a:latin typeface="Open sans"/>
            </a:endParaRPr>
          </a:p>
          <a:p>
            <a:pPr>
              <a:lnSpc>
                <a:spcPct val="90000"/>
              </a:lnSpc>
              <a:buClr>
                <a:schemeClr val="lt1"/>
              </a:buClr>
              <a:buSzPts val="1800"/>
            </a:pPr>
            <a:endParaRPr lang="ru-RU" sz="1900" dirty="0" smtClean="0">
              <a:solidFill>
                <a:schemeClr val="bg1"/>
              </a:solidFill>
              <a:latin typeface="Open sans"/>
            </a:endParaRPr>
          </a:p>
          <a:p>
            <a:pPr>
              <a:lnSpc>
                <a:spcPct val="90000"/>
              </a:lnSpc>
              <a:buClr>
                <a:schemeClr val="lt1"/>
              </a:buClr>
              <a:buSzPts val="1800"/>
            </a:pPr>
            <a:endParaRPr lang="ru-RU" sz="1900" dirty="0" smtClean="0">
              <a:solidFill>
                <a:schemeClr val="bg1"/>
              </a:solidFill>
              <a:latin typeface="Open sans"/>
            </a:endParaRPr>
          </a:p>
          <a:p>
            <a:pPr lvl="0">
              <a:lnSpc>
                <a:spcPct val="90000"/>
              </a:lnSpc>
              <a:buClr>
                <a:schemeClr val="lt1"/>
              </a:buClr>
              <a:buSzPts val="1800"/>
            </a:pPr>
            <a:endParaRPr lang="ru-RU" sz="1800" dirty="0" smtClean="0">
              <a:solidFill>
                <a:schemeClr val="bg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lvl="0">
              <a:lnSpc>
                <a:spcPct val="90000"/>
              </a:lnSpc>
              <a:buClr>
                <a:schemeClr val="lt1"/>
              </a:buClr>
              <a:buSzPts val="1800"/>
            </a:pPr>
            <a:r>
              <a:rPr lang="ru-RU" sz="1800" dirty="0" smtClean="0">
                <a:solidFill>
                  <a:schemeClr val="bg1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endParaRPr sz="1800" dirty="0">
              <a:solidFill>
                <a:schemeClr val="bg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04" name="Google Shape;104;p2"/>
          <p:cNvSpPr/>
          <p:nvPr/>
        </p:nvSpPr>
        <p:spPr>
          <a:xfrm>
            <a:off x="11610890" y="2031098"/>
            <a:ext cx="616200" cy="3688200"/>
          </a:xfrm>
          <a:prstGeom prst="rect">
            <a:avLst/>
          </a:prstGeom>
          <a:solidFill>
            <a:srgbClr val="3F6CB1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/>
          <a:srcRect r="17297"/>
          <a:stretch/>
        </p:blipFill>
        <p:spPr>
          <a:xfrm>
            <a:off x="6960600" y="2031088"/>
            <a:ext cx="4650289" cy="36882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0122" y="30786"/>
            <a:ext cx="3118752" cy="1040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194066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Google Shape;249;p18"/>
          <p:cNvSpPr/>
          <p:nvPr/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rgbClr val="3F6CB1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0" name="Google Shape;250;p18"/>
          <p:cNvSpPr txBox="1">
            <a:spLocks noGrp="1"/>
          </p:cNvSpPr>
          <p:nvPr>
            <p:ph type="title"/>
          </p:nvPr>
        </p:nvSpPr>
        <p:spPr>
          <a:xfrm>
            <a:off x="2041649" y="3361170"/>
            <a:ext cx="7494104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Montserrat"/>
              <a:buNone/>
            </a:pPr>
            <a:r>
              <a:rPr lang="ru-RU" b="1" dirty="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Спасибо за внимание!</a:t>
            </a:r>
            <a:endParaRPr dirty="0"/>
          </a:p>
        </p:txBody>
      </p:sp>
      <p:sp>
        <p:nvSpPr>
          <p:cNvPr id="251" name="Google Shape;251;p18"/>
          <p:cNvSpPr txBox="1">
            <a:spLocks noGrp="1"/>
          </p:cNvSpPr>
          <p:nvPr>
            <p:ph type="body" idx="1"/>
          </p:nvPr>
        </p:nvSpPr>
        <p:spPr>
          <a:xfrm>
            <a:off x="57051" y="4945934"/>
            <a:ext cx="12192000" cy="8753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</a:pPr>
            <a:r>
              <a:rPr lang="ru-RU" b="1" dirty="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samsmu.ru</a:t>
            </a:r>
            <a:endParaRPr b="1" dirty="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9126" y="323044"/>
            <a:ext cx="3279477" cy="328351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0176" y="35498"/>
            <a:ext cx="1492991" cy="1865745"/>
          </a:xfrm>
          <a:prstGeom prst="rect">
            <a:avLst/>
          </a:prstGeom>
        </p:spPr>
      </p:pic>
    </p:spTree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2"/>
          <p:cNvSpPr/>
          <p:nvPr/>
        </p:nvSpPr>
        <p:spPr>
          <a:xfrm>
            <a:off x="0" y="2031088"/>
            <a:ext cx="6960600" cy="3688200"/>
          </a:xfrm>
          <a:prstGeom prst="rect">
            <a:avLst/>
          </a:prstGeom>
          <a:solidFill>
            <a:srgbClr val="3F6CB1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1" name="Google Shape;101;p2"/>
          <p:cNvSpPr txBox="1">
            <a:spLocks noGrp="1"/>
          </p:cNvSpPr>
          <p:nvPr>
            <p:ph type="title"/>
          </p:nvPr>
        </p:nvSpPr>
        <p:spPr>
          <a:xfrm>
            <a:off x="559341" y="368156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lvl="0">
              <a:buSzPts val="2600"/>
            </a:pPr>
            <a:r>
              <a:rPr lang="ru-RU" sz="2400" b="1" dirty="0">
                <a:latin typeface="Montserrat"/>
              </a:rPr>
              <a:t>И</a:t>
            </a:r>
            <a:r>
              <a:rPr lang="ru-RU" sz="2400" b="1" dirty="0" smtClean="0">
                <a:latin typeface="Montserrat"/>
              </a:rPr>
              <a:t>нститут фармации: кого мы готовим</a:t>
            </a:r>
            <a:r>
              <a:rPr lang="ru-RU" sz="2600" b="1" dirty="0" smtClean="0">
                <a:latin typeface="Montserrat"/>
                <a:ea typeface="Montserrat"/>
                <a:cs typeface="Montserrat"/>
                <a:sym typeface="Montserrat"/>
              </a:rPr>
              <a:t> </a:t>
            </a:r>
            <a:endParaRPr lang="ru-RU" sz="2600" b="1" dirty="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03" name="Google Shape;103;p2"/>
          <p:cNvSpPr txBox="1"/>
          <p:nvPr/>
        </p:nvSpPr>
        <p:spPr>
          <a:xfrm>
            <a:off x="559341" y="2546045"/>
            <a:ext cx="6109314" cy="291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lvl="0" indent="-228600">
              <a:lnSpc>
                <a:spcPct val="90000"/>
              </a:lnSpc>
              <a:buClr>
                <a:schemeClr val="lt1"/>
              </a:buClr>
              <a:buSzPts val="1800"/>
              <a:buFont typeface="Arial"/>
              <a:buChar char="•"/>
            </a:pPr>
            <a:r>
              <a:rPr lang="ru-RU" sz="1800" b="1" dirty="0">
                <a:solidFill>
                  <a:schemeClr val="bg1"/>
                </a:solidFill>
                <a:latin typeface="Open sans"/>
              </a:rPr>
              <a:t>Провизор </a:t>
            </a:r>
            <a:r>
              <a:rPr lang="ru-RU" sz="1800" dirty="0">
                <a:solidFill>
                  <a:schemeClr val="bg1"/>
                </a:solidFill>
                <a:latin typeface="Open sans"/>
              </a:rPr>
              <a:t>– специалист с высшим фармацевтическим </a:t>
            </a:r>
            <a:r>
              <a:rPr lang="ru-RU" sz="1800" dirty="0" smtClean="0">
                <a:solidFill>
                  <a:schemeClr val="bg1"/>
                </a:solidFill>
                <a:latin typeface="Open sans"/>
              </a:rPr>
              <a:t>образованием</a:t>
            </a:r>
          </a:p>
          <a:p>
            <a:pPr marL="228600" lvl="0" indent="-228600">
              <a:lnSpc>
                <a:spcPct val="90000"/>
              </a:lnSpc>
              <a:buClr>
                <a:schemeClr val="lt1"/>
              </a:buClr>
              <a:buSzPts val="1800"/>
              <a:buFont typeface="Arial"/>
              <a:buChar char="•"/>
            </a:pPr>
            <a:endParaRPr lang="ru-RU" sz="1800" dirty="0">
              <a:solidFill>
                <a:schemeClr val="bg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228600" lvl="0" indent="-228600">
              <a:lnSpc>
                <a:spcPct val="90000"/>
              </a:lnSpc>
              <a:buClr>
                <a:schemeClr val="lt1"/>
              </a:buClr>
              <a:buSzPts val="1800"/>
              <a:buFont typeface="Arial"/>
              <a:buChar char="•"/>
            </a:pPr>
            <a:endParaRPr lang="ru-RU" sz="1800" dirty="0" smtClean="0">
              <a:solidFill>
                <a:schemeClr val="bg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228600" indent="-228600">
              <a:lnSpc>
                <a:spcPct val="90000"/>
              </a:lnSpc>
              <a:buClr>
                <a:schemeClr val="lt1"/>
              </a:buClr>
              <a:buSzPts val="1800"/>
              <a:buFont typeface="Arial"/>
              <a:buChar char="•"/>
            </a:pPr>
            <a:r>
              <a:rPr lang="ru-RU" sz="1800" dirty="0">
                <a:solidFill>
                  <a:schemeClr val="bg1"/>
                </a:solidFill>
                <a:latin typeface="Open sans"/>
              </a:rPr>
              <a:t>Фармация: разработка, </a:t>
            </a:r>
            <a:r>
              <a:rPr lang="ru-RU" sz="1800" dirty="0" smtClean="0">
                <a:solidFill>
                  <a:schemeClr val="bg1"/>
                </a:solidFill>
                <a:latin typeface="Open sans"/>
              </a:rPr>
              <a:t>производство</a:t>
            </a:r>
            <a:r>
              <a:rPr lang="ru-RU" sz="1800" dirty="0">
                <a:solidFill>
                  <a:schemeClr val="bg1"/>
                </a:solidFill>
                <a:latin typeface="Open sans"/>
              </a:rPr>
              <a:t>, контроль качества и обращение лекарственных средств</a:t>
            </a:r>
          </a:p>
          <a:p>
            <a:pPr lvl="0">
              <a:lnSpc>
                <a:spcPct val="90000"/>
              </a:lnSpc>
              <a:buClr>
                <a:schemeClr val="lt1"/>
              </a:buClr>
              <a:buSzPts val="1800"/>
            </a:pPr>
            <a:r>
              <a:rPr lang="ru-RU" sz="1800" dirty="0" smtClean="0">
                <a:solidFill>
                  <a:schemeClr val="bg1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endParaRPr sz="1800" dirty="0">
              <a:solidFill>
                <a:schemeClr val="bg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04" name="Google Shape;104;p2"/>
          <p:cNvSpPr/>
          <p:nvPr/>
        </p:nvSpPr>
        <p:spPr>
          <a:xfrm>
            <a:off x="11610890" y="2031098"/>
            <a:ext cx="616200" cy="3688200"/>
          </a:xfrm>
          <a:prstGeom prst="rect">
            <a:avLst/>
          </a:prstGeom>
          <a:solidFill>
            <a:srgbClr val="3F6CB1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60601" y="2031089"/>
            <a:ext cx="4650289" cy="36882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0122" y="30786"/>
            <a:ext cx="3118752" cy="1040244"/>
          </a:xfrm>
          <a:prstGeom prst="rect">
            <a:avLst/>
          </a:prstGeom>
        </p:spPr>
      </p:pic>
    </p:spTree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2"/>
          <p:cNvSpPr/>
          <p:nvPr/>
        </p:nvSpPr>
        <p:spPr>
          <a:xfrm>
            <a:off x="0" y="2031088"/>
            <a:ext cx="6960600" cy="3688200"/>
          </a:xfrm>
          <a:prstGeom prst="rect">
            <a:avLst/>
          </a:prstGeom>
          <a:solidFill>
            <a:srgbClr val="3F6CB1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1" name="Google Shape;101;p2"/>
          <p:cNvSpPr txBox="1">
            <a:spLocks noGrp="1"/>
          </p:cNvSpPr>
          <p:nvPr>
            <p:ph type="title"/>
          </p:nvPr>
        </p:nvSpPr>
        <p:spPr>
          <a:xfrm>
            <a:off x="559341" y="368156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lvl="0">
              <a:buSzPts val="2600"/>
            </a:pPr>
            <a:r>
              <a:rPr lang="ru-RU" sz="2400" b="1" dirty="0">
                <a:latin typeface="Montserrat"/>
              </a:rPr>
              <a:t>И</a:t>
            </a:r>
            <a:r>
              <a:rPr lang="ru-RU" sz="2400" b="1" dirty="0" smtClean="0">
                <a:latin typeface="Montserrat"/>
              </a:rPr>
              <a:t>нститут фармации: кого мы готовим</a:t>
            </a:r>
            <a:r>
              <a:rPr lang="ru-RU" sz="2600" b="1" dirty="0" smtClean="0">
                <a:latin typeface="Montserrat"/>
                <a:ea typeface="Montserrat"/>
                <a:cs typeface="Montserrat"/>
                <a:sym typeface="Montserrat"/>
              </a:rPr>
              <a:t> </a:t>
            </a:r>
            <a:endParaRPr lang="ru-RU" sz="2600" b="1" dirty="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03" name="Google Shape;103;p2"/>
          <p:cNvSpPr txBox="1"/>
          <p:nvPr/>
        </p:nvSpPr>
        <p:spPr>
          <a:xfrm>
            <a:off x="559341" y="2546045"/>
            <a:ext cx="6109314" cy="291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indent="-228600">
              <a:lnSpc>
                <a:spcPct val="90000"/>
              </a:lnSpc>
              <a:buClr>
                <a:schemeClr val="lt1"/>
              </a:buClr>
              <a:buSzPts val="1800"/>
              <a:buFont typeface="Arial"/>
              <a:buChar char="•"/>
            </a:pPr>
            <a:r>
              <a:rPr lang="ru-RU" sz="1800" dirty="0">
                <a:solidFill>
                  <a:schemeClr val="bg1"/>
                </a:solidFill>
                <a:latin typeface="Open sans"/>
              </a:rPr>
              <a:t>Около 30 тыс. наименований лекарственных </a:t>
            </a:r>
            <a:r>
              <a:rPr lang="ru-RU" sz="1800" dirty="0" smtClean="0">
                <a:solidFill>
                  <a:schemeClr val="bg1"/>
                </a:solidFill>
                <a:latin typeface="Open sans"/>
              </a:rPr>
              <a:t>препаратов: «</a:t>
            </a:r>
            <a:r>
              <a:rPr lang="ru-RU" sz="1800" dirty="0">
                <a:solidFill>
                  <a:schemeClr val="bg1"/>
                </a:solidFill>
                <a:latin typeface="Open sans"/>
              </a:rPr>
              <a:t>провизор все знает и умеет</a:t>
            </a:r>
            <a:r>
              <a:rPr lang="ru-RU" sz="1800" dirty="0" smtClean="0">
                <a:solidFill>
                  <a:schemeClr val="bg1"/>
                </a:solidFill>
                <a:latin typeface="Open sans"/>
              </a:rPr>
              <a:t>»</a:t>
            </a:r>
          </a:p>
          <a:p>
            <a:pPr marL="228600" indent="-228600">
              <a:lnSpc>
                <a:spcPct val="90000"/>
              </a:lnSpc>
              <a:buClr>
                <a:schemeClr val="lt1"/>
              </a:buClr>
              <a:buSzPts val="1800"/>
              <a:buFont typeface="Arial"/>
              <a:buChar char="•"/>
            </a:pPr>
            <a:endParaRPr lang="ru-RU" sz="1800" dirty="0">
              <a:solidFill>
                <a:schemeClr val="bg1"/>
              </a:solidFill>
              <a:latin typeface="Open sans"/>
            </a:endParaRPr>
          </a:p>
          <a:p>
            <a:pPr marL="228600" indent="-228600">
              <a:lnSpc>
                <a:spcPct val="90000"/>
              </a:lnSpc>
              <a:buClr>
                <a:schemeClr val="lt1"/>
              </a:buClr>
              <a:buSzPts val="1800"/>
              <a:buFont typeface="Arial"/>
              <a:buChar char="•"/>
            </a:pPr>
            <a:endParaRPr lang="ru-RU" sz="1800" dirty="0" smtClean="0">
              <a:solidFill>
                <a:schemeClr val="bg1"/>
              </a:solidFill>
              <a:latin typeface="Open sans"/>
            </a:endParaRPr>
          </a:p>
          <a:p>
            <a:pPr marL="228600" indent="-228600">
              <a:lnSpc>
                <a:spcPct val="90000"/>
              </a:lnSpc>
              <a:buClr>
                <a:schemeClr val="lt1"/>
              </a:buClr>
              <a:buSzPts val="1800"/>
              <a:buFont typeface="Arial"/>
              <a:buChar char="•"/>
            </a:pPr>
            <a:r>
              <a:rPr lang="ru-RU" sz="1800" dirty="0">
                <a:solidFill>
                  <a:schemeClr val="bg1"/>
                </a:solidFill>
                <a:latin typeface="Open sans"/>
              </a:rPr>
              <a:t>Типичные заблуждения: провизор и фармацевт – это синонимы; фармацевтическая деятельность – это только реализация ЛС</a:t>
            </a:r>
          </a:p>
          <a:p>
            <a:pPr marL="228600" indent="-228600">
              <a:lnSpc>
                <a:spcPct val="90000"/>
              </a:lnSpc>
              <a:buClr>
                <a:schemeClr val="lt1"/>
              </a:buClr>
              <a:buSzPts val="1800"/>
              <a:buFont typeface="Arial"/>
              <a:buChar char="•"/>
            </a:pPr>
            <a:endParaRPr lang="ru-RU" sz="1800" dirty="0">
              <a:solidFill>
                <a:schemeClr val="bg1"/>
              </a:solidFill>
              <a:latin typeface="Open sans"/>
            </a:endParaRPr>
          </a:p>
          <a:p>
            <a:pPr lvl="0">
              <a:lnSpc>
                <a:spcPct val="90000"/>
              </a:lnSpc>
              <a:buClr>
                <a:schemeClr val="lt1"/>
              </a:buClr>
              <a:buSzPts val="1800"/>
            </a:pPr>
            <a:endParaRPr lang="ru-RU" sz="1800" dirty="0">
              <a:solidFill>
                <a:schemeClr val="bg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228600" lvl="0" indent="-228600">
              <a:lnSpc>
                <a:spcPct val="90000"/>
              </a:lnSpc>
              <a:buClr>
                <a:schemeClr val="lt1"/>
              </a:buClr>
              <a:buSzPts val="1800"/>
              <a:buFont typeface="Arial"/>
              <a:buChar char="•"/>
            </a:pPr>
            <a:endParaRPr lang="ru-RU" sz="1800" dirty="0" smtClean="0">
              <a:solidFill>
                <a:schemeClr val="bg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lvl="0">
              <a:lnSpc>
                <a:spcPct val="90000"/>
              </a:lnSpc>
              <a:buClr>
                <a:schemeClr val="lt1"/>
              </a:buClr>
              <a:buSzPts val="1800"/>
            </a:pPr>
            <a:r>
              <a:rPr lang="ru-RU" sz="1800" dirty="0" smtClean="0">
                <a:solidFill>
                  <a:schemeClr val="bg1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endParaRPr sz="1800" dirty="0">
              <a:solidFill>
                <a:schemeClr val="bg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04" name="Google Shape;104;p2"/>
          <p:cNvSpPr/>
          <p:nvPr/>
        </p:nvSpPr>
        <p:spPr>
          <a:xfrm>
            <a:off x="11610890" y="2031098"/>
            <a:ext cx="616200" cy="3688200"/>
          </a:xfrm>
          <a:prstGeom prst="rect">
            <a:avLst/>
          </a:prstGeom>
          <a:solidFill>
            <a:srgbClr val="3F6CB1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62512" y="2031088"/>
            <a:ext cx="4648378" cy="36882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0122" y="30786"/>
            <a:ext cx="3118752" cy="1040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6034427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2"/>
          <p:cNvSpPr txBox="1">
            <a:spLocks noGrp="1"/>
          </p:cNvSpPr>
          <p:nvPr>
            <p:ph type="title"/>
          </p:nvPr>
        </p:nvSpPr>
        <p:spPr>
          <a:xfrm>
            <a:off x="559341" y="368156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lvl="0">
              <a:buSzPts val="2600"/>
            </a:pPr>
            <a:r>
              <a:rPr lang="ru-RU" sz="2400" b="1" dirty="0">
                <a:latin typeface="Montserrat"/>
              </a:rPr>
              <a:t>И</a:t>
            </a:r>
            <a:r>
              <a:rPr lang="ru-RU" sz="2400" b="1" dirty="0" smtClean="0">
                <a:latin typeface="Montserrat"/>
              </a:rPr>
              <a:t>нститут фармации: кого мы готовим</a:t>
            </a:r>
            <a:r>
              <a:rPr lang="ru-RU" sz="2600" b="1" dirty="0" smtClean="0">
                <a:latin typeface="Montserrat"/>
                <a:ea typeface="Montserrat"/>
                <a:cs typeface="Montserrat"/>
                <a:sym typeface="Montserrat"/>
              </a:rPr>
              <a:t> </a:t>
            </a:r>
            <a:endParaRPr lang="ru-RU" sz="2600" b="1" dirty="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04" name="Google Shape;104;p2"/>
          <p:cNvSpPr/>
          <p:nvPr/>
        </p:nvSpPr>
        <p:spPr>
          <a:xfrm>
            <a:off x="11610890" y="2031098"/>
            <a:ext cx="616200" cy="3688200"/>
          </a:xfrm>
          <a:prstGeom prst="rect">
            <a:avLst/>
          </a:prstGeom>
          <a:solidFill>
            <a:srgbClr val="3F6CB1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aphicFrame>
        <p:nvGraphicFramePr>
          <p:cNvPr id="8" name="Схема 7"/>
          <p:cNvGraphicFramePr/>
          <p:nvPr>
            <p:extLst>
              <p:ext uri="{D42A27DB-BD31-4B8C-83A1-F6EECF244321}">
                <p14:modId xmlns:p14="http://schemas.microsoft.com/office/powerpoint/2010/main" val="30893726"/>
              </p:ext>
            </p:extLst>
          </p:nvPr>
        </p:nvGraphicFramePr>
        <p:xfrm>
          <a:off x="1671782" y="1348902"/>
          <a:ext cx="8201891" cy="525509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cxnSp>
        <p:nvCxnSpPr>
          <p:cNvPr id="4" name="Прямая со стрелкой 3"/>
          <p:cNvCxnSpPr/>
          <p:nvPr/>
        </p:nvCxnSpPr>
        <p:spPr>
          <a:xfrm flipH="1">
            <a:off x="8840005" y="3976450"/>
            <a:ext cx="1347604" cy="29215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flipH="1" flipV="1">
            <a:off x="8083361" y="5402152"/>
            <a:ext cx="1462898" cy="4735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 flipH="1" flipV="1">
            <a:off x="6486474" y="6101204"/>
            <a:ext cx="1462898" cy="4735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 flipV="1">
            <a:off x="2337847" y="5456146"/>
            <a:ext cx="1107254" cy="1421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 flipV="1">
            <a:off x="1671782" y="3975029"/>
            <a:ext cx="1107254" cy="1421"/>
          </a:xfrm>
          <a:prstGeom prst="straightConnector1">
            <a:avLst/>
          </a:prstGeom>
          <a:ln w="38100">
            <a:solidFill>
              <a:srgbClr val="C0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 flipV="1">
            <a:off x="2194779" y="2673044"/>
            <a:ext cx="1107254" cy="1421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Рисунок 1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0122" y="30786"/>
            <a:ext cx="3118752" cy="1040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4263997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2"/>
          <p:cNvSpPr/>
          <p:nvPr/>
        </p:nvSpPr>
        <p:spPr>
          <a:xfrm>
            <a:off x="0" y="2031088"/>
            <a:ext cx="6960600" cy="3688200"/>
          </a:xfrm>
          <a:prstGeom prst="rect">
            <a:avLst/>
          </a:prstGeom>
          <a:solidFill>
            <a:srgbClr val="3F6CB1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1" name="Google Shape;101;p2"/>
          <p:cNvSpPr txBox="1">
            <a:spLocks noGrp="1"/>
          </p:cNvSpPr>
          <p:nvPr>
            <p:ph type="title"/>
          </p:nvPr>
        </p:nvSpPr>
        <p:spPr>
          <a:xfrm>
            <a:off x="559341" y="408254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lvl="0">
              <a:buSzPts val="2600"/>
            </a:pPr>
            <a:r>
              <a:rPr lang="ru-RU" sz="2400" b="1" dirty="0">
                <a:latin typeface="Montserrat"/>
              </a:rPr>
              <a:t>И</a:t>
            </a:r>
            <a:r>
              <a:rPr lang="ru-RU" sz="2400" b="1" dirty="0" smtClean="0">
                <a:latin typeface="Montserrat"/>
              </a:rPr>
              <a:t>нститут фармации: как мы учим</a:t>
            </a:r>
            <a:r>
              <a:rPr lang="ru-RU" sz="2600" b="1" dirty="0" smtClean="0">
                <a:latin typeface="Montserrat"/>
                <a:ea typeface="Montserrat"/>
                <a:cs typeface="Montserrat"/>
                <a:sym typeface="Montserrat"/>
              </a:rPr>
              <a:t> </a:t>
            </a:r>
            <a:endParaRPr lang="ru-RU" sz="2600" b="1" dirty="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03" name="Google Shape;103;p2"/>
          <p:cNvSpPr txBox="1"/>
          <p:nvPr/>
        </p:nvSpPr>
        <p:spPr>
          <a:xfrm>
            <a:off x="559341" y="2546045"/>
            <a:ext cx="6109314" cy="291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indent="-228600">
              <a:lnSpc>
                <a:spcPct val="90000"/>
              </a:lnSpc>
              <a:buClr>
                <a:schemeClr val="lt1"/>
              </a:buClr>
              <a:buSzPts val="1800"/>
              <a:buFont typeface="Arial"/>
              <a:buChar char="•"/>
            </a:pPr>
            <a:r>
              <a:rPr lang="ru-RU" sz="1800" dirty="0" smtClean="0">
                <a:solidFill>
                  <a:schemeClr val="bg1"/>
                </a:solidFill>
                <a:latin typeface="Open sans"/>
              </a:rPr>
              <a:t>Специалитет, срок обучения – 5 лет</a:t>
            </a:r>
          </a:p>
          <a:p>
            <a:pPr marL="228600" indent="-228600">
              <a:lnSpc>
                <a:spcPct val="90000"/>
              </a:lnSpc>
              <a:buClr>
                <a:schemeClr val="lt1"/>
              </a:buClr>
              <a:buSzPts val="1800"/>
              <a:buFont typeface="Arial"/>
              <a:buChar char="•"/>
            </a:pPr>
            <a:endParaRPr lang="ru-RU" sz="1800" dirty="0" smtClean="0">
              <a:solidFill>
                <a:schemeClr val="bg1"/>
              </a:solidFill>
              <a:latin typeface="Open sans"/>
            </a:endParaRPr>
          </a:p>
          <a:p>
            <a:pPr marL="228600" indent="-228600">
              <a:lnSpc>
                <a:spcPct val="90000"/>
              </a:lnSpc>
              <a:buClr>
                <a:schemeClr val="lt1"/>
              </a:buClr>
              <a:buSzPts val="1800"/>
              <a:buFont typeface="Arial"/>
              <a:buChar char="•"/>
            </a:pPr>
            <a:r>
              <a:rPr lang="ru-RU" sz="1800" dirty="0" smtClean="0">
                <a:solidFill>
                  <a:schemeClr val="bg1"/>
                </a:solidFill>
                <a:latin typeface="Open sans"/>
              </a:rPr>
              <a:t>Фармацевтическое </a:t>
            </a:r>
            <a:r>
              <a:rPr lang="ru-RU" sz="1800" dirty="0">
                <a:solidFill>
                  <a:schemeClr val="bg1"/>
                </a:solidFill>
                <a:latin typeface="Open sans"/>
              </a:rPr>
              <a:t>образование: много химических </a:t>
            </a:r>
            <a:r>
              <a:rPr lang="ru-RU" sz="1800" dirty="0" smtClean="0">
                <a:solidFill>
                  <a:schemeClr val="bg1"/>
                </a:solidFill>
                <a:latin typeface="Open sans"/>
              </a:rPr>
              <a:t>дисциплин</a:t>
            </a:r>
          </a:p>
          <a:p>
            <a:pPr marL="228600" indent="-228600">
              <a:lnSpc>
                <a:spcPct val="90000"/>
              </a:lnSpc>
              <a:buClr>
                <a:schemeClr val="lt1"/>
              </a:buClr>
              <a:buSzPts val="1800"/>
              <a:buFont typeface="Arial"/>
              <a:buChar char="•"/>
            </a:pPr>
            <a:endParaRPr lang="ru-RU" sz="1800" dirty="0">
              <a:solidFill>
                <a:schemeClr val="bg1"/>
              </a:solidFill>
              <a:latin typeface="Open sans"/>
            </a:endParaRPr>
          </a:p>
          <a:p>
            <a:pPr marL="228600" indent="-228600">
              <a:lnSpc>
                <a:spcPct val="90000"/>
              </a:lnSpc>
              <a:buClr>
                <a:schemeClr val="lt1"/>
              </a:buClr>
              <a:buSzPts val="1800"/>
              <a:buFont typeface="Arial"/>
              <a:buChar char="•"/>
            </a:pPr>
            <a:r>
              <a:rPr lang="ru-RU" sz="1800" dirty="0">
                <a:solidFill>
                  <a:schemeClr val="bg1"/>
                </a:solidFill>
                <a:latin typeface="Open sans"/>
              </a:rPr>
              <a:t>Фармацевтическое образование: экономика обращения ЛС</a:t>
            </a:r>
          </a:p>
          <a:p>
            <a:pPr lvl="0">
              <a:lnSpc>
                <a:spcPct val="90000"/>
              </a:lnSpc>
              <a:buClr>
                <a:schemeClr val="lt1"/>
              </a:buClr>
              <a:buSzPts val="1800"/>
            </a:pPr>
            <a:endParaRPr lang="ru-RU" sz="1800" dirty="0">
              <a:solidFill>
                <a:schemeClr val="bg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228600" lvl="0" indent="-228600">
              <a:lnSpc>
                <a:spcPct val="90000"/>
              </a:lnSpc>
              <a:buClr>
                <a:schemeClr val="lt1"/>
              </a:buClr>
              <a:buSzPts val="1800"/>
              <a:buFont typeface="Arial"/>
              <a:buChar char="•"/>
            </a:pPr>
            <a:endParaRPr lang="ru-RU" sz="1800" dirty="0" smtClean="0">
              <a:solidFill>
                <a:schemeClr val="bg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lvl="0">
              <a:lnSpc>
                <a:spcPct val="90000"/>
              </a:lnSpc>
              <a:buClr>
                <a:schemeClr val="lt1"/>
              </a:buClr>
              <a:buSzPts val="1800"/>
            </a:pPr>
            <a:r>
              <a:rPr lang="ru-RU" sz="1800" dirty="0" smtClean="0">
                <a:solidFill>
                  <a:schemeClr val="bg1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endParaRPr sz="1800" dirty="0">
              <a:solidFill>
                <a:schemeClr val="bg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04" name="Google Shape;104;p2"/>
          <p:cNvSpPr/>
          <p:nvPr/>
        </p:nvSpPr>
        <p:spPr>
          <a:xfrm>
            <a:off x="11610890" y="2031098"/>
            <a:ext cx="616200" cy="3688200"/>
          </a:xfrm>
          <a:prstGeom prst="rect">
            <a:avLst/>
          </a:prstGeom>
          <a:solidFill>
            <a:srgbClr val="3F6CB1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60601" y="2031088"/>
            <a:ext cx="4650290" cy="36882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0122" y="30786"/>
            <a:ext cx="3118752" cy="1040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0125896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2"/>
          <p:cNvSpPr/>
          <p:nvPr/>
        </p:nvSpPr>
        <p:spPr>
          <a:xfrm>
            <a:off x="11610890" y="2031098"/>
            <a:ext cx="616200" cy="3688200"/>
          </a:xfrm>
          <a:prstGeom prst="rect">
            <a:avLst/>
          </a:prstGeom>
          <a:solidFill>
            <a:srgbClr val="3F6CB1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" name="Google Shape;101;p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lvl="0">
              <a:buSzPts val="2600"/>
            </a:pPr>
            <a:r>
              <a:rPr lang="ru-RU" sz="2400" b="1" dirty="0">
                <a:latin typeface="Montserrat"/>
              </a:rPr>
              <a:t>И</a:t>
            </a:r>
            <a:r>
              <a:rPr lang="ru-RU" sz="2400" b="1" dirty="0" smtClean="0">
                <a:latin typeface="Montserrat"/>
              </a:rPr>
              <a:t>нститут фармации: как мы учим</a:t>
            </a:r>
            <a:r>
              <a:rPr lang="ru-RU" sz="2600" b="1" dirty="0" smtClean="0">
                <a:latin typeface="Montserrat"/>
                <a:ea typeface="Montserrat"/>
                <a:cs typeface="Montserrat"/>
                <a:sym typeface="Montserrat"/>
              </a:rPr>
              <a:t> </a:t>
            </a:r>
            <a:endParaRPr lang="ru-RU" sz="2600" b="1" dirty="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19020" y="1695958"/>
            <a:ext cx="1771038" cy="2677656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/>
            <a:endParaRPr lang="ru-RU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«Ядерная» часть </a:t>
            </a:r>
          </a:p>
          <a:p>
            <a:pPr algn="ctr"/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ОП Фармация</a:t>
            </a:r>
          </a:p>
          <a:p>
            <a:pPr algn="ctr"/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27 дисциплин</a:t>
            </a:r>
          </a:p>
          <a:p>
            <a:pPr algn="ctr"/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ru-RU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ru-RU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2512228" y="1798176"/>
            <a:ext cx="2307007" cy="2585323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/>
            <a:endParaRPr lang="ru-RU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ru-RU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Базовый профессиональный блок</a:t>
            </a:r>
          </a:p>
          <a:p>
            <a:pPr algn="ctr"/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ru-RU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0" name="Прямая со стрелкой 19"/>
          <p:cNvCxnSpPr/>
          <p:nvPr/>
        </p:nvCxnSpPr>
        <p:spPr>
          <a:xfrm>
            <a:off x="2090058" y="2999455"/>
            <a:ext cx="42217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>
            <a:off x="5918513" y="2138838"/>
            <a:ext cx="560909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1"/>
          <p:cNvSpPr/>
          <p:nvPr/>
        </p:nvSpPr>
        <p:spPr>
          <a:xfrm>
            <a:off x="5241405" y="1777868"/>
            <a:ext cx="677108" cy="25853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accent1"/>
            </a:solidFill>
          </a:ln>
        </p:spPr>
        <p:txBody>
          <a:bodyPr vert="vert270" wrap="square">
            <a:spAutoFit/>
          </a:bodyPr>
          <a:lstStyle/>
          <a:p>
            <a:pPr algn="ctr"/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Определение трека/проект «вертушка»</a:t>
            </a:r>
            <a:endParaRPr lang="ru-RU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3" name="Прямая со стрелкой 22"/>
          <p:cNvCxnSpPr/>
          <p:nvPr/>
        </p:nvCxnSpPr>
        <p:spPr>
          <a:xfrm>
            <a:off x="4819235" y="3077225"/>
            <a:ext cx="42217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>
            <a:off x="5918513" y="2958387"/>
            <a:ext cx="560908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>
            <a:off x="5980068" y="3821153"/>
            <a:ext cx="49935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Прямоугольник 25"/>
          <p:cNvSpPr/>
          <p:nvPr/>
        </p:nvSpPr>
        <p:spPr>
          <a:xfrm>
            <a:off x="6462245" y="1798176"/>
            <a:ext cx="3241592" cy="584775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Технология ЛС в фармацевтической разработке</a:t>
            </a:r>
            <a:endParaRPr lang="ru-RU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6479421" y="2666000"/>
            <a:ext cx="3224416" cy="584775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Контроль качества ЛС в фармацевтической разработке</a:t>
            </a:r>
            <a:endParaRPr lang="ru-RU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6479422" y="3533825"/>
            <a:ext cx="3224415" cy="584775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Управление в фармацевтической отрасли</a:t>
            </a:r>
            <a:endParaRPr lang="ru-RU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9" name="Прямая со стрелкой 28"/>
          <p:cNvCxnSpPr>
            <a:stCxn id="30" idx="3"/>
            <a:endCxn id="31" idx="1"/>
          </p:cNvCxnSpPr>
          <p:nvPr/>
        </p:nvCxnSpPr>
        <p:spPr>
          <a:xfrm>
            <a:off x="1736896" y="5060914"/>
            <a:ext cx="2035187" cy="27793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672181" y="4830081"/>
            <a:ext cx="1064715" cy="46166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ru-RU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Жизненный </a:t>
            </a:r>
          </a:p>
          <a:p>
            <a:pPr algn="ctr"/>
            <a:r>
              <a:rPr lang="ru-RU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цикл ЛС</a:t>
            </a:r>
            <a:endParaRPr lang="ru-RU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3772083" y="5046459"/>
            <a:ext cx="3224415" cy="584775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Индустриальные партнеры в реализации ОП </a:t>
            </a:r>
            <a:endParaRPr lang="ru-RU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2" name="Рисунок 3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5402" y="5671506"/>
            <a:ext cx="1083833" cy="747501"/>
          </a:xfrm>
          <a:prstGeom prst="rect">
            <a:avLst/>
          </a:prstGeom>
        </p:spPr>
      </p:pic>
      <p:pic>
        <p:nvPicPr>
          <p:cNvPr id="33" name="Рисунок 3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2998" y="5704425"/>
            <a:ext cx="862584" cy="713232"/>
          </a:xfrm>
          <a:prstGeom prst="rect">
            <a:avLst/>
          </a:prstGeom>
        </p:spPr>
      </p:pic>
      <p:cxnSp>
        <p:nvCxnSpPr>
          <p:cNvPr id="34" name="Прямая со стрелкой 33"/>
          <p:cNvCxnSpPr/>
          <p:nvPr/>
        </p:nvCxnSpPr>
        <p:spPr>
          <a:xfrm>
            <a:off x="5579959" y="4385628"/>
            <a:ext cx="0" cy="66083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 стрелкой 34"/>
          <p:cNvCxnSpPr>
            <a:stCxn id="17" idx="2"/>
          </p:cNvCxnSpPr>
          <p:nvPr/>
        </p:nvCxnSpPr>
        <p:spPr>
          <a:xfrm>
            <a:off x="3665732" y="4383499"/>
            <a:ext cx="1236780" cy="65352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 стрелкой 35"/>
          <p:cNvCxnSpPr>
            <a:stCxn id="28" idx="2"/>
          </p:cNvCxnSpPr>
          <p:nvPr/>
        </p:nvCxnSpPr>
        <p:spPr>
          <a:xfrm flipH="1">
            <a:off x="6239978" y="4118600"/>
            <a:ext cx="1851652" cy="90542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/>
          <p:nvPr/>
        </p:nvCxnSpPr>
        <p:spPr>
          <a:xfrm>
            <a:off x="8083041" y="3250775"/>
            <a:ext cx="0" cy="2923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>
            <a:off x="8079154" y="2373612"/>
            <a:ext cx="0" cy="2923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9" name="Рисунок 3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9845" y="5718297"/>
            <a:ext cx="1279712" cy="661545"/>
          </a:xfrm>
          <a:prstGeom prst="rect">
            <a:avLst/>
          </a:prstGeom>
        </p:spPr>
      </p:pic>
      <p:cxnSp>
        <p:nvCxnSpPr>
          <p:cNvPr id="40" name="Прямая со стрелкой 39"/>
          <p:cNvCxnSpPr/>
          <p:nvPr/>
        </p:nvCxnSpPr>
        <p:spPr>
          <a:xfrm>
            <a:off x="9703837" y="2124621"/>
            <a:ext cx="499353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 стрелкой 40"/>
          <p:cNvCxnSpPr/>
          <p:nvPr/>
        </p:nvCxnSpPr>
        <p:spPr>
          <a:xfrm>
            <a:off x="9703837" y="2958387"/>
            <a:ext cx="499353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 стрелкой 41"/>
          <p:cNvCxnSpPr/>
          <p:nvPr/>
        </p:nvCxnSpPr>
        <p:spPr>
          <a:xfrm>
            <a:off x="9703837" y="3847830"/>
            <a:ext cx="499353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 стрелкой 42"/>
          <p:cNvCxnSpPr>
            <a:endCxn id="31" idx="3"/>
          </p:cNvCxnSpPr>
          <p:nvPr/>
        </p:nvCxnSpPr>
        <p:spPr>
          <a:xfrm flipH="1">
            <a:off x="6996498" y="4321315"/>
            <a:ext cx="3545246" cy="101753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единительная линия 43"/>
          <p:cNvCxnSpPr>
            <a:stCxn id="30" idx="0"/>
            <a:endCxn id="14" idx="2"/>
          </p:cNvCxnSpPr>
          <p:nvPr/>
        </p:nvCxnSpPr>
        <p:spPr>
          <a:xfrm flipV="1">
            <a:off x="1204539" y="4373614"/>
            <a:ext cx="0" cy="45646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Прямоугольник 44"/>
          <p:cNvSpPr/>
          <p:nvPr/>
        </p:nvSpPr>
        <p:spPr>
          <a:xfrm>
            <a:off x="10203190" y="1735992"/>
            <a:ext cx="677108" cy="25853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accent1"/>
            </a:solidFill>
          </a:ln>
        </p:spPr>
        <p:txBody>
          <a:bodyPr vert="vert270" wrap="square">
            <a:spAutoFit/>
          </a:bodyPr>
          <a:lstStyle/>
          <a:p>
            <a:pPr algn="ctr"/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Командные проекты по </a:t>
            </a:r>
            <a:r>
              <a:rPr lang="ru-RU" sz="1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фарм</a:t>
            </a: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разработке</a:t>
            </a:r>
            <a:endParaRPr lang="ru-RU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6" name="Рисунок 4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0122" y="30786"/>
            <a:ext cx="3118752" cy="1040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9176684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2"/>
          <p:cNvSpPr/>
          <p:nvPr/>
        </p:nvSpPr>
        <p:spPr>
          <a:xfrm>
            <a:off x="0" y="2031088"/>
            <a:ext cx="6960600" cy="3688200"/>
          </a:xfrm>
          <a:prstGeom prst="rect">
            <a:avLst/>
          </a:prstGeom>
          <a:solidFill>
            <a:srgbClr val="3F6CB1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1" name="Google Shape;101;p2"/>
          <p:cNvSpPr txBox="1">
            <a:spLocks noGrp="1"/>
          </p:cNvSpPr>
          <p:nvPr>
            <p:ph type="title"/>
          </p:nvPr>
        </p:nvSpPr>
        <p:spPr>
          <a:xfrm>
            <a:off x="559341" y="368156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lvl="0">
              <a:buSzPts val="2600"/>
            </a:pPr>
            <a:r>
              <a:rPr lang="ru-RU" sz="2400" b="1" dirty="0">
                <a:latin typeface="Montserrat"/>
              </a:rPr>
              <a:t>И</a:t>
            </a:r>
            <a:r>
              <a:rPr lang="ru-RU" sz="2400" b="1" dirty="0" smtClean="0">
                <a:latin typeface="Montserrat"/>
              </a:rPr>
              <a:t>нститут фармации: как мы учим</a:t>
            </a:r>
            <a:r>
              <a:rPr lang="ru-RU" sz="2600" b="1" dirty="0" smtClean="0">
                <a:latin typeface="Montserrat"/>
                <a:ea typeface="Montserrat"/>
                <a:cs typeface="Montserrat"/>
                <a:sym typeface="Montserrat"/>
              </a:rPr>
              <a:t> </a:t>
            </a:r>
            <a:endParaRPr lang="ru-RU" sz="2600" b="1" dirty="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03" name="Google Shape;103;p2"/>
          <p:cNvSpPr txBox="1"/>
          <p:nvPr/>
        </p:nvSpPr>
        <p:spPr>
          <a:xfrm>
            <a:off x="559341" y="2546045"/>
            <a:ext cx="6109314" cy="291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indent="-228600">
              <a:lnSpc>
                <a:spcPct val="90000"/>
              </a:lnSpc>
              <a:buClr>
                <a:schemeClr val="lt1"/>
              </a:buClr>
              <a:buSzPts val="1800"/>
              <a:buFont typeface="Arial"/>
              <a:buChar char="•"/>
            </a:pPr>
            <a:r>
              <a:rPr lang="ru-RU" sz="1800" dirty="0" smtClean="0">
                <a:solidFill>
                  <a:schemeClr val="bg1"/>
                </a:solidFill>
                <a:latin typeface="Open sans"/>
              </a:rPr>
              <a:t>Среднее профессиональное образование, срок обучения – 2 года 10 месяцев</a:t>
            </a:r>
          </a:p>
          <a:p>
            <a:pPr marL="228600" indent="-228600">
              <a:lnSpc>
                <a:spcPct val="90000"/>
              </a:lnSpc>
              <a:buClr>
                <a:schemeClr val="lt1"/>
              </a:buClr>
              <a:buSzPts val="1800"/>
              <a:buFont typeface="Arial"/>
              <a:buChar char="•"/>
            </a:pPr>
            <a:endParaRPr lang="ru-RU" sz="1800" dirty="0" smtClean="0">
              <a:solidFill>
                <a:schemeClr val="bg1"/>
              </a:solidFill>
              <a:latin typeface="Open sans"/>
            </a:endParaRPr>
          </a:p>
          <a:p>
            <a:pPr marL="228600" indent="-228600">
              <a:lnSpc>
                <a:spcPct val="90000"/>
              </a:lnSpc>
              <a:buClr>
                <a:schemeClr val="lt1"/>
              </a:buClr>
              <a:buSzPts val="1800"/>
              <a:buFont typeface="Arial"/>
              <a:buChar char="•"/>
            </a:pPr>
            <a:r>
              <a:rPr lang="ru-RU" sz="1800" dirty="0" smtClean="0">
                <a:solidFill>
                  <a:schemeClr val="bg1"/>
                </a:solidFill>
                <a:latin typeface="Open sans"/>
              </a:rPr>
              <a:t>На базе 9 классов</a:t>
            </a:r>
          </a:p>
          <a:p>
            <a:pPr marL="228600" indent="-228600">
              <a:lnSpc>
                <a:spcPct val="90000"/>
              </a:lnSpc>
              <a:buClr>
                <a:schemeClr val="lt1"/>
              </a:buClr>
              <a:buSzPts val="1800"/>
              <a:buFont typeface="Arial"/>
              <a:buChar char="•"/>
            </a:pPr>
            <a:endParaRPr lang="ru-RU" sz="1800" dirty="0">
              <a:solidFill>
                <a:schemeClr val="bg1"/>
              </a:solidFill>
              <a:latin typeface="Open sans"/>
            </a:endParaRPr>
          </a:p>
          <a:p>
            <a:pPr marL="228600" indent="-228600">
              <a:lnSpc>
                <a:spcPct val="90000"/>
              </a:lnSpc>
              <a:buClr>
                <a:schemeClr val="lt1"/>
              </a:buClr>
              <a:buSzPts val="1800"/>
              <a:buFont typeface="Arial"/>
              <a:buChar char="•"/>
            </a:pPr>
            <a:r>
              <a:rPr lang="ru-RU" sz="1800" dirty="0" smtClean="0">
                <a:solidFill>
                  <a:schemeClr val="bg1"/>
                </a:solidFill>
                <a:latin typeface="Open sans"/>
              </a:rPr>
              <a:t>Выход на рынок труда</a:t>
            </a:r>
          </a:p>
          <a:p>
            <a:pPr marL="228600" indent="-228600">
              <a:lnSpc>
                <a:spcPct val="90000"/>
              </a:lnSpc>
              <a:buClr>
                <a:schemeClr val="lt1"/>
              </a:buClr>
              <a:buSzPts val="1800"/>
              <a:buFont typeface="Arial"/>
              <a:buChar char="•"/>
            </a:pPr>
            <a:endParaRPr lang="ru-RU" sz="1800" dirty="0">
              <a:solidFill>
                <a:schemeClr val="bg1"/>
              </a:solidFill>
              <a:latin typeface="Open sans"/>
            </a:endParaRPr>
          </a:p>
          <a:p>
            <a:pPr marL="228600" indent="-228600">
              <a:lnSpc>
                <a:spcPct val="90000"/>
              </a:lnSpc>
              <a:buClr>
                <a:schemeClr val="lt1"/>
              </a:buClr>
              <a:buSzPts val="1800"/>
              <a:buFont typeface="Arial"/>
              <a:buChar char="•"/>
            </a:pPr>
            <a:r>
              <a:rPr lang="ru-RU" sz="1800" dirty="0" smtClean="0">
                <a:solidFill>
                  <a:schemeClr val="bg1"/>
                </a:solidFill>
                <a:latin typeface="Open sans"/>
              </a:rPr>
              <a:t>Поступление на программу ВО </a:t>
            </a:r>
            <a:endParaRPr lang="ru-RU" sz="1800" dirty="0">
              <a:solidFill>
                <a:schemeClr val="bg1"/>
              </a:solidFill>
              <a:latin typeface="Open sans"/>
            </a:endParaRPr>
          </a:p>
          <a:p>
            <a:pPr lvl="0">
              <a:lnSpc>
                <a:spcPct val="90000"/>
              </a:lnSpc>
              <a:buClr>
                <a:schemeClr val="lt1"/>
              </a:buClr>
              <a:buSzPts val="1800"/>
            </a:pPr>
            <a:endParaRPr lang="ru-RU" sz="1800" dirty="0">
              <a:solidFill>
                <a:schemeClr val="bg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228600" lvl="0" indent="-228600">
              <a:lnSpc>
                <a:spcPct val="90000"/>
              </a:lnSpc>
              <a:buClr>
                <a:schemeClr val="lt1"/>
              </a:buClr>
              <a:buSzPts val="1800"/>
              <a:buFont typeface="Arial"/>
              <a:buChar char="•"/>
            </a:pPr>
            <a:endParaRPr lang="ru-RU" sz="1800" dirty="0" smtClean="0">
              <a:solidFill>
                <a:schemeClr val="bg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lvl="0">
              <a:lnSpc>
                <a:spcPct val="90000"/>
              </a:lnSpc>
              <a:buClr>
                <a:schemeClr val="lt1"/>
              </a:buClr>
              <a:buSzPts val="1800"/>
            </a:pPr>
            <a:r>
              <a:rPr lang="ru-RU" sz="1800" dirty="0" smtClean="0">
                <a:solidFill>
                  <a:schemeClr val="bg1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endParaRPr sz="1800" dirty="0">
              <a:solidFill>
                <a:schemeClr val="bg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04" name="Google Shape;104;p2"/>
          <p:cNvSpPr/>
          <p:nvPr/>
        </p:nvSpPr>
        <p:spPr>
          <a:xfrm>
            <a:off x="11610890" y="2031098"/>
            <a:ext cx="616200" cy="3688200"/>
          </a:xfrm>
          <a:prstGeom prst="rect">
            <a:avLst/>
          </a:prstGeom>
          <a:solidFill>
            <a:srgbClr val="3F6CB1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60601" y="2031088"/>
            <a:ext cx="4650290" cy="3688200"/>
          </a:xfrm>
          <a:prstGeom prst="rect">
            <a:avLst/>
          </a:prstGeom>
        </p:spPr>
      </p:pic>
      <p:sp>
        <p:nvSpPr>
          <p:cNvPr id="3" name="Овал 2"/>
          <p:cNvSpPr/>
          <p:nvPr/>
        </p:nvSpPr>
        <p:spPr>
          <a:xfrm>
            <a:off x="267396" y="4194313"/>
            <a:ext cx="4662413" cy="622149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0122" y="30786"/>
            <a:ext cx="3118752" cy="1040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686426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2"/>
          <p:cNvSpPr/>
          <p:nvPr/>
        </p:nvSpPr>
        <p:spPr>
          <a:xfrm>
            <a:off x="0" y="2031088"/>
            <a:ext cx="6960600" cy="3688200"/>
          </a:xfrm>
          <a:prstGeom prst="rect">
            <a:avLst/>
          </a:prstGeom>
          <a:solidFill>
            <a:srgbClr val="3F6CB1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1" name="Google Shape;101;p2"/>
          <p:cNvSpPr txBox="1">
            <a:spLocks noGrp="1"/>
          </p:cNvSpPr>
          <p:nvPr>
            <p:ph type="title"/>
          </p:nvPr>
        </p:nvSpPr>
        <p:spPr>
          <a:xfrm>
            <a:off x="559341" y="368156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lvl="0">
              <a:buSzPts val="2600"/>
            </a:pPr>
            <a:r>
              <a:rPr lang="ru-RU" sz="2400" b="1" dirty="0">
                <a:latin typeface="Montserrat"/>
              </a:rPr>
              <a:t>И</a:t>
            </a:r>
            <a:r>
              <a:rPr lang="ru-RU" sz="2400" b="1" dirty="0" smtClean="0">
                <a:latin typeface="Montserrat"/>
              </a:rPr>
              <a:t>нститут фармации: как мы учим</a:t>
            </a:r>
            <a:r>
              <a:rPr lang="ru-RU" sz="2600" b="1" dirty="0" smtClean="0">
                <a:latin typeface="Montserrat"/>
                <a:ea typeface="Montserrat"/>
                <a:cs typeface="Montserrat"/>
                <a:sym typeface="Montserrat"/>
              </a:rPr>
              <a:t> </a:t>
            </a:r>
            <a:endParaRPr lang="ru-RU" sz="2600" b="1" dirty="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03" name="Google Shape;103;p2"/>
          <p:cNvSpPr txBox="1"/>
          <p:nvPr/>
        </p:nvSpPr>
        <p:spPr>
          <a:xfrm>
            <a:off x="559341" y="2546045"/>
            <a:ext cx="6109314" cy="291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2500" lnSpcReduction="10000"/>
          </a:bodyPr>
          <a:lstStyle/>
          <a:p>
            <a:pPr marL="228600" indent="-228600">
              <a:lnSpc>
                <a:spcPct val="90000"/>
              </a:lnSpc>
              <a:buClr>
                <a:schemeClr val="lt1"/>
              </a:buClr>
              <a:buSzPts val="1800"/>
              <a:buFont typeface="Arial"/>
              <a:buChar char="•"/>
            </a:pPr>
            <a:r>
              <a:rPr lang="ru-RU" sz="1900" dirty="0">
                <a:solidFill>
                  <a:schemeClr val="bg1"/>
                </a:solidFill>
                <a:latin typeface="Open sans"/>
              </a:rPr>
              <a:t>Профильные дисциплины: фармацевтическая химия, фармакогнозия, технология лекарств, управление и экономика фармации, </a:t>
            </a:r>
            <a:r>
              <a:rPr lang="ru-RU" sz="1900" dirty="0" smtClean="0">
                <a:solidFill>
                  <a:schemeClr val="bg1"/>
                </a:solidFill>
                <a:latin typeface="Open sans"/>
              </a:rPr>
              <a:t>фармакология</a:t>
            </a:r>
          </a:p>
          <a:p>
            <a:pPr>
              <a:lnSpc>
                <a:spcPct val="90000"/>
              </a:lnSpc>
              <a:buClr>
                <a:schemeClr val="lt1"/>
              </a:buClr>
              <a:buSzPts val="1800"/>
            </a:pPr>
            <a:endParaRPr lang="ru-RU" sz="1900" dirty="0">
              <a:solidFill>
                <a:schemeClr val="bg1"/>
              </a:solidFill>
              <a:latin typeface="Open sans"/>
            </a:endParaRPr>
          </a:p>
          <a:p>
            <a:pPr>
              <a:lnSpc>
                <a:spcPct val="90000"/>
              </a:lnSpc>
              <a:buClr>
                <a:schemeClr val="lt1"/>
              </a:buClr>
              <a:buSzPts val="1800"/>
            </a:pPr>
            <a:endParaRPr lang="ru-RU" sz="1900" dirty="0" smtClean="0">
              <a:solidFill>
                <a:schemeClr val="bg1"/>
              </a:solidFill>
              <a:latin typeface="Open sans"/>
            </a:endParaRPr>
          </a:p>
          <a:p>
            <a:pPr marL="228600" indent="-228600">
              <a:lnSpc>
                <a:spcPct val="90000"/>
              </a:lnSpc>
              <a:buClr>
                <a:schemeClr val="lt1"/>
              </a:buClr>
              <a:buSzPts val="1800"/>
              <a:buFont typeface="Arial"/>
              <a:buChar char="•"/>
            </a:pPr>
            <a:r>
              <a:rPr lang="ru-RU" sz="1900" dirty="0" smtClean="0">
                <a:solidFill>
                  <a:schemeClr val="bg1"/>
                </a:solidFill>
                <a:latin typeface="Open sans"/>
              </a:rPr>
              <a:t>Ключевые слова: фармацевтическая субстанция, лекарственный препарат, фармакопея, фармацевтическое предприятие, практическая подготовка, аптека, лекарственное обеспечение </a:t>
            </a:r>
          </a:p>
          <a:p>
            <a:pPr lvl="0">
              <a:lnSpc>
                <a:spcPct val="90000"/>
              </a:lnSpc>
              <a:buClr>
                <a:schemeClr val="lt1"/>
              </a:buClr>
              <a:buSzPts val="1800"/>
            </a:pPr>
            <a:endParaRPr lang="ru-RU" sz="1800" dirty="0">
              <a:solidFill>
                <a:schemeClr val="bg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228600" lvl="0" indent="-228600">
              <a:lnSpc>
                <a:spcPct val="90000"/>
              </a:lnSpc>
              <a:buClr>
                <a:schemeClr val="lt1"/>
              </a:buClr>
              <a:buSzPts val="1800"/>
              <a:buFont typeface="Arial"/>
              <a:buChar char="•"/>
            </a:pPr>
            <a:endParaRPr lang="ru-RU" sz="1800" dirty="0" smtClean="0">
              <a:solidFill>
                <a:schemeClr val="bg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lvl="0">
              <a:lnSpc>
                <a:spcPct val="90000"/>
              </a:lnSpc>
              <a:buClr>
                <a:schemeClr val="lt1"/>
              </a:buClr>
              <a:buSzPts val="1800"/>
            </a:pPr>
            <a:r>
              <a:rPr lang="ru-RU" sz="1800" dirty="0" smtClean="0">
                <a:solidFill>
                  <a:schemeClr val="bg1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endParaRPr sz="1800" dirty="0">
              <a:solidFill>
                <a:schemeClr val="bg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04" name="Google Shape;104;p2"/>
          <p:cNvSpPr/>
          <p:nvPr/>
        </p:nvSpPr>
        <p:spPr>
          <a:xfrm>
            <a:off x="11610890" y="2031098"/>
            <a:ext cx="616200" cy="3688200"/>
          </a:xfrm>
          <a:prstGeom prst="rect">
            <a:avLst/>
          </a:prstGeom>
          <a:solidFill>
            <a:srgbClr val="3F6CB1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60599" y="2031088"/>
            <a:ext cx="4745017" cy="36882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0122" y="30786"/>
            <a:ext cx="3118752" cy="1040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3940288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2"/>
          <p:cNvSpPr/>
          <p:nvPr/>
        </p:nvSpPr>
        <p:spPr>
          <a:xfrm>
            <a:off x="0" y="2031088"/>
            <a:ext cx="6960600" cy="3688200"/>
          </a:xfrm>
          <a:prstGeom prst="rect">
            <a:avLst/>
          </a:prstGeom>
          <a:solidFill>
            <a:srgbClr val="3F6CB1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1" name="Google Shape;101;p2"/>
          <p:cNvSpPr txBox="1">
            <a:spLocks noGrp="1"/>
          </p:cNvSpPr>
          <p:nvPr>
            <p:ph type="title"/>
          </p:nvPr>
        </p:nvSpPr>
        <p:spPr>
          <a:xfrm>
            <a:off x="559341" y="368156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lvl="0">
              <a:buSzPts val="2600"/>
            </a:pPr>
            <a:r>
              <a:rPr lang="ru-RU" sz="2400" b="1" dirty="0">
                <a:latin typeface="Montserrat"/>
              </a:rPr>
              <a:t>И</a:t>
            </a:r>
            <a:r>
              <a:rPr lang="ru-RU" sz="2400" b="1" dirty="0" smtClean="0">
                <a:latin typeface="Montserrat"/>
              </a:rPr>
              <a:t>нститут фармации: как мы учим</a:t>
            </a:r>
            <a:r>
              <a:rPr lang="ru-RU" sz="2600" b="1" dirty="0" smtClean="0">
                <a:latin typeface="Montserrat"/>
                <a:ea typeface="Montserrat"/>
                <a:cs typeface="Montserrat"/>
                <a:sym typeface="Montserrat"/>
              </a:rPr>
              <a:t> </a:t>
            </a:r>
            <a:endParaRPr lang="ru-RU" sz="2600" b="1" dirty="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03" name="Google Shape;103;p2"/>
          <p:cNvSpPr txBox="1"/>
          <p:nvPr/>
        </p:nvSpPr>
        <p:spPr>
          <a:xfrm>
            <a:off x="559341" y="2546045"/>
            <a:ext cx="6109314" cy="291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indent="-228600">
              <a:lnSpc>
                <a:spcPct val="90000"/>
              </a:lnSpc>
              <a:buClr>
                <a:schemeClr val="lt1"/>
              </a:buClr>
              <a:buSzPts val="1800"/>
              <a:buFont typeface="Arial"/>
              <a:buChar char="•"/>
            </a:pPr>
            <a:r>
              <a:rPr lang="ru-RU" sz="2000" dirty="0">
                <a:solidFill>
                  <a:schemeClr val="bg1"/>
                </a:solidFill>
                <a:latin typeface="Open sans"/>
              </a:rPr>
              <a:t>Новые тренды: дизайн лекарственных средств (</a:t>
            </a:r>
            <a:r>
              <a:rPr lang="en-US" sz="2000" dirty="0">
                <a:solidFill>
                  <a:schemeClr val="bg1"/>
                </a:solidFill>
                <a:latin typeface="Open sans"/>
              </a:rPr>
              <a:t>drug-</a:t>
            </a:r>
            <a:r>
              <a:rPr lang="ru-RU" sz="2000" dirty="0">
                <a:solidFill>
                  <a:schemeClr val="bg1"/>
                </a:solidFill>
                <a:latin typeface="Open sans"/>
              </a:rPr>
              <a:t>дизайн), компьютерное моделирование</a:t>
            </a:r>
          </a:p>
          <a:p>
            <a:pPr>
              <a:lnSpc>
                <a:spcPct val="90000"/>
              </a:lnSpc>
              <a:buClr>
                <a:schemeClr val="lt1"/>
              </a:buClr>
              <a:buSzPts val="1800"/>
            </a:pPr>
            <a:endParaRPr lang="ru-RU" sz="1900" dirty="0">
              <a:solidFill>
                <a:schemeClr val="bg1"/>
              </a:solidFill>
              <a:latin typeface="Open sans"/>
            </a:endParaRPr>
          </a:p>
          <a:p>
            <a:pPr>
              <a:lnSpc>
                <a:spcPct val="90000"/>
              </a:lnSpc>
              <a:buClr>
                <a:schemeClr val="lt1"/>
              </a:buClr>
              <a:buSzPts val="1800"/>
            </a:pPr>
            <a:endParaRPr lang="ru-RU" sz="1900" dirty="0" smtClean="0">
              <a:solidFill>
                <a:schemeClr val="bg1"/>
              </a:solidFill>
              <a:latin typeface="Open sans"/>
            </a:endParaRPr>
          </a:p>
          <a:p>
            <a:pPr marL="228600" indent="-228600">
              <a:lnSpc>
                <a:spcPct val="90000"/>
              </a:lnSpc>
              <a:buClr>
                <a:schemeClr val="lt1"/>
              </a:buClr>
              <a:buSzPts val="1800"/>
              <a:buFont typeface="Arial"/>
              <a:buChar char="•"/>
            </a:pPr>
            <a:r>
              <a:rPr lang="ru-RU" sz="2000" dirty="0" smtClean="0">
                <a:solidFill>
                  <a:schemeClr val="bg1"/>
                </a:solidFill>
                <a:latin typeface="Open sans"/>
              </a:rPr>
              <a:t>Применение цифровых технологий в образовательном процессе</a:t>
            </a:r>
            <a:endParaRPr lang="ru-RU" sz="1800" dirty="0">
              <a:solidFill>
                <a:schemeClr val="bg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228600" lvl="0" indent="-228600">
              <a:lnSpc>
                <a:spcPct val="90000"/>
              </a:lnSpc>
              <a:buClr>
                <a:schemeClr val="lt1"/>
              </a:buClr>
              <a:buSzPts val="1800"/>
              <a:buFont typeface="Arial"/>
              <a:buChar char="•"/>
            </a:pPr>
            <a:endParaRPr lang="ru-RU" sz="1800" dirty="0" smtClean="0">
              <a:solidFill>
                <a:schemeClr val="bg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lvl="0">
              <a:lnSpc>
                <a:spcPct val="90000"/>
              </a:lnSpc>
              <a:buClr>
                <a:schemeClr val="lt1"/>
              </a:buClr>
              <a:buSzPts val="1800"/>
            </a:pPr>
            <a:r>
              <a:rPr lang="ru-RU" sz="1800" dirty="0" smtClean="0">
                <a:solidFill>
                  <a:schemeClr val="bg1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endParaRPr sz="1800" dirty="0">
              <a:solidFill>
                <a:schemeClr val="bg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04" name="Google Shape;104;p2"/>
          <p:cNvSpPr/>
          <p:nvPr/>
        </p:nvSpPr>
        <p:spPr>
          <a:xfrm>
            <a:off x="11610890" y="2031098"/>
            <a:ext cx="616200" cy="3688200"/>
          </a:xfrm>
          <a:prstGeom prst="rect">
            <a:avLst/>
          </a:prstGeom>
          <a:solidFill>
            <a:srgbClr val="3F6CB1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60601" y="2031089"/>
            <a:ext cx="4650290" cy="36882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0122" y="30786"/>
            <a:ext cx="3118752" cy="1040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6440783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110</TotalTime>
  <Words>456</Words>
  <Application>Microsoft Office PowerPoint</Application>
  <PresentationFormat>Широкоэкранный</PresentationFormat>
  <Paragraphs>202</Paragraphs>
  <Slides>18</Slides>
  <Notes>18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5" baseType="lpstr">
      <vt:lpstr>Calibri</vt:lpstr>
      <vt:lpstr>Montserrat</vt:lpstr>
      <vt:lpstr>Montserrat Medium</vt:lpstr>
      <vt:lpstr>Arial</vt:lpstr>
      <vt:lpstr>Open Sans</vt:lpstr>
      <vt:lpstr>Open Sans</vt:lpstr>
      <vt:lpstr>Тема Office</vt:lpstr>
      <vt:lpstr>         Институт фармации:  специальность вокруг лекарственного средства</vt:lpstr>
      <vt:lpstr>Институт фармации: кого мы готовим </vt:lpstr>
      <vt:lpstr>Институт фармации: кого мы готовим </vt:lpstr>
      <vt:lpstr>Институт фармации: кого мы готовим </vt:lpstr>
      <vt:lpstr>Институт фармации: как мы учим </vt:lpstr>
      <vt:lpstr>Институт фармации: как мы учим </vt:lpstr>
      <vt:lpstr>Институт фармации: как мы учим </vt:lpstr>
      <vt:lpstr>Институт фармации: как мы учим </vt:lpstr>
      <vt:lpstr>Институт фармации: как мы учим </vt:lpstr>
      <vt:lpstr>Институт фармации: где работают выпускники </vt:lpstr>
      <vt:lpstr>Институт фармации: где работают выпускники </vt:lpstr>
      <vt:lpstr>Институт фармации: где работают выпускники </vt:lpstr>
      <vt:lpstr>Институт фармации: где работают выпускники </vt:lpstr>
      <vt:lpstr>Институт фармации: где работают выпускники </vt:lpstr>
      <vt:lpstr>Институт фармации: где работают выпускники </vt:lpstr>
      <vt:lpstr>Институт фармации: где работают выпускники </vt:lpstr>
      <vt:lpstr>Институт фармации: где работают выпускники </vt:lpstr>
      <vt:lpstr>Спасибо за внимание!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Итоги совместной работы Самарского государственного медицинского университета и регионального здравоохранения в 2021 году</dc:title>
  <dc:creator>Master</dc:creator>
  <cp:lastModifiedBy>Воронин А.В.</cp:lastModifiedBy>
  <cp:revision>27</cp:revision>
  <dcterms:created xsi:type="dcterms:W3CDTF">2020-12-21T18:49:32Z</dcterms:created>
  <dcterms:modified xsi:type="dcterms:W3CDTF">2024-04-19T05:18:44Z</dcterms:modified>
</cp:coreProperties>
</file>